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94" r:id="rId3"/>
    <p:sldId id="475" r:id="rId4"/>
    <p:sldId id="473" r:id="rId5"/>
    <p:sldId id="474" r:id="rId6"/>
    <p:sldId id="435" r:id="rId7"/>
    <p:sldId id="460" r:id="rId8"/>
    <p:sldId id="457" r:id="rId9"/>
    <p:sldId id="454" r:id="rId10"/>
    <p:sldId id="441" r:id="rId11"/>
    <p:sldId id="458" r:id="rId12"/>
    <p:sldId id="403" r:id="rId13"/>
    <p:sldId id="404" r:id="rId14"/>
    <p:sldId id="449" r:id="rId15"/>
    <p:sldId id="456" r:id="rId16"/>
    <p:sldId id="450" r:id="rId17"/>
    <p:sldId id="451" r:id="rId18"/>
    <p:sldId id="466" r:id="rId19"/>
    <p:sldId id="436" r:id="rId20"/>
    <p:sldId id="409" r:id="rId21"/>
    <p:sldId id="387" r:id="rId22"/>
    <p:sldId id="416" r:id="rId23"/>
    <p:sldId id="417" r:id="rId24"/>
    <p:sldId id="418" r:id="rId25"/>
    <p:sldId id="419" r:id="rId26"/>
    <p:sldId id="420" r:id="rId27"/>
    <p:sldId id="421" r:id="rId28"/>
    <p:sldId id="437" r:id="rId29"/>
    <p:sldId id="445" r:id="rId30"/>
    <p:sldId id="469" r:id="rId31"/>
    <p:sldId id="446" r:id="rId32"/>
    <p:sldId id="470" r:id="rId33"/>
    <p:sldId id="472" r:id="rId34"/>
    <p:sldId id="431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CFE21-0B1D-439B-B9B0-632479A702C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E79198-383E-488D-B845-F8B7D36F3F8A}">
      <dgm:prSet phldrT="[Text]"/>
      <dgm:spPr/>
      <dgm:t>
        <a:bodyPr/>
        <a:lstStyle/>
        <a:p>
          <a:r>
            <a:rPr lang="en-GB" dirty="0" smtClean="0"/>
            <a:t>Mass outsourcing</a:t>
          </a:r>
          <a:endParaRPr lang="en-US" dirty="0"/>
        </a:p>
      </dgm:t>
    </dgm:pt>
    <dgm:pt modelId="{5A126496-280C-4158-928A-BF7252F455AF}" type="parTrans" cxnId="{C14DE2AA-052F-42B3-B68E-1881D0DB1AB9}">
      <dgm:prSet/>
      <dgm:spPr/>
      <dgm:t>
        <a:bodyPr/>
        <a:lstStyle/>
        <a:p>
          <a:endParaRPr lang="en-US"/>
        </a:p>
      </dgm:t>
    </dgm:pt>
    <dgm:pt modelId="{FE004ED2-21D4-4B63-BE8F-196817C1CDA4}" type="sibTrans" cxnId="{C14DE2AA-052F-42B3-B68E-1881D0DB1AB9}">
      <dgm:prSet/>
      <dgm:spPr/>
      <dgm:t>
        <a:bodyPr/>
        <a:lstStyle/>
        <a:p>
          <a:endParaRPr lang="en-US"/>
        </a:p>
      </dgm:t>
    </dgm:pt>
    <dgm:pt modelId="{AB703F80-D668-4699-804D-9553464E5062}">
      <dgm:prSet phldrT="[Text]"/>
      <dgm:spPr/>
      <dgm:t>
        <a:bodyPr/>
        <a:lstStyle/>
        <a:p>
          <a:r>
            <a:rPr lang="en-GB" dirty="0" smtClean="0"/>
            <a:t>Rapid expansion of contractor base</a:t>
          </a:r>
          <a:endParaRPr lang="en-US" dirty="0"/>
        </a:p>
      </dgm:t>
    </dgm:pt>
    <dgm:pt modelId="{7A125342-D0E3-43EA-B36D-EFF0F225638E}" type="parTrans" cxnId="{9EB880DC-10FD-42B2-9425-637F01FFD606}">
      <dgm:prSet/>
      <dgm:spPr/>
      <dgm:t>
        <a:bodyPr/>
        <a:lstStyle/>
        <a:p>
          <a:endParaRPr lang="en-US"/>
        </a:p>
      </dgm:t>
    </dgm:pt>
    <dgm:pt modelId="{30804B1C-DE82-4FA3-868A-6DDC9DF245E7}" type="sibTrans" cxnId="{9EB880DC-10FD-42B2-9425-637F01FFD606}">
      <dgm:prSet/>
      <dgm:spPr/>
      <dgm:t>
        <a:bodyPr/>
        <a:lstStyle/>
        <a:p>
          <a:endParaRPr lang="en-US"/>
        </a:p>
      </dgm:t>
    </dgm:pt>
    <dgm:pt modelId="{F4993254-9F01-4C39-9F16-2D300DBBD96D}">
      <dgm:prSet phldrT="[Text]"/>
      <dgm:spPr/>
      <dgm:t>
        <a:bodyPr/>
        <a:lstStyle/>
        <a:p>
          <a:r>
            <a:rPr lang="en-GB" dirty="0" smtClean="0"/>
            <a:t>Rise of Virtual </a:t>
          </a:r>
          <a:r>
            <a:rPr lang="en-GB" dirty="0" err="1" smtClean="0"/>
            <a:t>pharma</a:t>
          </a:r>
          <a:endParaRPr lang="en-US" dirty="0"/>
        </a:p>
      </dgm:t>
    </dgm:pt>
    <dgm:pt modelId="{EFAD8AD0-2601-470B-BD78-4961CC088596}" type="parTrans" cxnId="{F90B1DF8-6B75-40F7-BAC9-1D09812AC06F}">
      <dgm:prSet/>
      <dgm:spPr/>
      <dgm:t>
        <a:bodyPr/>
        <a:lstStyle/>
        <a:p>
          <a:endParaRPr lang="en-US"/>
        </a:p>
      </dgm:t>
    </dgm:pt>
    <dgm:pt modelId="{3D20C40F-1BFF-4F12-AE91-AA48261CE427}" type="sibTrans" cxnId="{F90B1DF8-6B75-40F7-BAC9-1D09812AC06F}">
      <dgm:prSet/>
      <dgm:spPr/>
      <dgm:t>
        <a:bodyPr/>
        <a:lstStyle/>
        <a:p>
          <a:endParaRPr lang="en-US"/>
        </a:p>
      </dgm:t>
    </dgm:pt>
    <dgm:pt modelId="{EF215546-A0D1-418A-B062-08B36F409C5A}">
      <dgm:prSet phldrT="[Text]"/>
      <dgm:spPr/>
      <dgm:t>
        <a:bodyPr/>
        <a:lstStyle/>
        <a:p>
          <a:r>
            <a:rPr lang="en-GB" dirty="0" smtClean="0"/>
            <a:t>Drives growth  in contractors</a:t>
          </a:r>
          <a:endParaRPr lang="en-US" dirty="0"/>
        </a:p>
      </dgm:t>
    </dgm:pt>
    <dgm:pt modelId="{E1870D4C-5CBA-4749-9303-B49039CD8C53}" type="parTrans" cxnId="{1ED8F59A-9495-45CE-8466-B964CCB0CEC3}">
      <dgm:prSet/>
      <dgm:spPr/>
      <dgm:t>
        <a:bodyPr/>
        <a:lstStyle/>
        <a:p>
          <a:endParaRPr lang="en-US"/>
        </a:p>
      </dgm:t>
    </dgm:pt>
    <dgm:pt modelId="{9F0D82BE-4CBD-479E-8EA8-7381C7D3C962}" type="sibTrans" cxnId="{1ED8F59A-9495-45CE-8466-B964CCB0CEC3}">
      <dgm:prSet/>
      <dgm:spPr/>
      <dgm:t>
        <a:bodyPr/>
        <a:lstStyle/>
        <a:p>
          <a:endParaRPr lang="en-US"/>
        </a:p>
      </dgm:t>
    </dgm:pt>
    <dgm:pt modelId="{6616B0F6-976D-4A6F-B0A1-A2566EA314C3}">
      <dgm:prSet phldrT="[Text]"/>
      <dgm:spPr/>
      <dgm:t>
        <a:bodyPr/>
        <a:lstStyle/>
        <a:p>
          <a:r>
            <a:rPr lang="en-GB" dirty="0" smtClean="0"/>
            <a:t>Drive s growth in</a:t>
          </a:r>
        </a:p>
        <a:p>
          <a:r>
            <a:rPr lang="en-GB" dirty="0" smtClean="0"/>
            <a:t>Virtual Pharma</a:t>
          </a:r>
          <a:endParaRPr lang="en-US" dirty="0"/>
        </a:p>
      </dgm:t>
    </dgm:pt>
    <dgm:pt modelId="{B74FB0D7-52BC-4CC0-8922-64FF7958C965}" type="parTrans" cxnId="{6161E742-CB1E-4F6F-847C-AF42FF0EB92D}">
      <dgm:prSet/>
      <dgm:spPr/>
      <dgm:t>
        <a:bodyPr/>
        <a:lstStyle/>
        <a:p>
          <a:endParaRPr lang="en-US"/>
        </a:p>
      </dgm:t>
    </dgm:pt>
    <dgm:pt modelId="{5DFF9E41-6D93-4D07-A142-C74A4CC82893}" type="sibTrans" cxnId="{6161E742-CB1E-4F6F-847C-AF42FF0EB92D}">
      <dgm:prSet/>
      <dgm:spPr/>
      <dgm:t>
        <a:bodyPr/>
        <a:lstStyle/>
        <a:p>
          <a:endParaRPr lang="en-US"/>
        </a:p>
      </dgm:t>
    </dgm:pt>
    <dgm:pt modelId="{5A53EE87-120B-4C0D-B522-EBBD33BB2502}" type="pres">
      <dgm:prSet presAssocID="{A8CCFE21-0B1D-439B-B9B0-632479A702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614446-2C99-493D-B7B5-A1640D11D25D}" type="pres">
      <dgm:prSet presAssocID="{02E79198-383E-488D-B845-F8B7D36F3F8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88816-3626-4B01-A10F-A1DCD959DC76}" type="pres">
      <dgm:prSet presAssocID="{FE004ED2-21D4-4B63-BE8F-196817C1CDA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247C907-6149-4DCD-983C-63DF7436255B}" type="pres">
      <dgm:prSet presAssocID="{FE004ED2-21D4-4B63-BE8F-196817C1CDA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DA2DF00-01CA-497A-AC58-652713102C87}" type="pres">
      <dgm:prSet presAssocID="{AB703F80-D668-4699-804D-9553464E506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C51FB-D407-4E0B-9F17-FCDB3FCEF3C9}" type="pres">
      <dgm:prSet presAssocID="{30804B1C-DE82-4FA3-868A-6DDC9DF245E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1C0CEEC-4010-4F65-B010-1D0CE7069B2B}" type="pres">
      <dgm:prSet presAssocID="{30804B1C-DE82-4FA3-868A-6DDC9DF245E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64EAA7F-9792-4EB8-B07D-C9C34DC0176B}" type="pres">
      <dgm:prSet presAssocID="{F4993254-9F01-4C39-9F16-2D300DBBD9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D2F8F-AEF1-4EBF-8868-B4E0328FD0C7}" type="pres">
      <dgm:prSet presAssocID="{3D20C40F-1BFF-4F12-AE91-AA48261CE42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D569CE4-F523-4D1A-A8C8-31FE1AC0281F}" type="pres">
      <dgm:prSet presAssocID="{3D20C40F-1BFF-4F12-AE91-AA48261CE42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4D50BA8-4359-4A5C-BC2B-61D21719BC38}" type="pres">
      <dgm:prSet presAssocID="{EF215546-A0D1-418A-B062-08B36F409C5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1A0BE-8F51-4BEA-8DED-8C19FD60BF40}" type="pres">
      <dgm:prSet presAssocID="{9F0D82BE-4CBD-479E-8EA8-7381C7D3C9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E22DBB6-727E-4F5B-AD8E-7B0A4130440A}" type="pres">
      <dgm:prSet presAssocID="{9F0D82BE-4CBD-479E-8EA8-7381C7D3C9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1C3CE83-A57F-4100-8A81-5F9FD40F38DF}" type="pres">
      <dgm:prSet presAssocID="{6616B0F6-976D-4A6F-B0A1-A2566EA314C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7581F-EA3E-4327-B984-FAD86EE3764B}" type="pres">
      <dgm:prSet presAssocID="{5DFF9E41-6D93-4D07-A142-C74A4CC8289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44077BB8-29E4-4263-8C6C-1AE93A6A0146}" type="pres">
      <dgm:prSet presAssocID="{5DFF9E41-6D93-4D07-A142-C74A4CC8289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82AE4AD-A117-4DAE-BB08-95C2143C2826}" type="presOf" srcId="{5DFF9E41-6D93-4D07-A142-C74A4CC82893}" destId="{44077BB8-29E4-4263-8C6C-1AE93A6A0146}" srcOrd="1" destOrd="0" presId="urn:microsoft.com/office/officeart/2005/8/layout/cycle2"/>
    <dgm:cxn modelId="{67CC3823-E7DC-4CEC-BFC1-F36DF467978A}" type="presOf" srcId="{5DFF9E41-6D93-4D07-A142-C74A4CC82893}" destId="{ACB7581F-EA3E-4327-B984-FAD86EE3764B}" srcOrd="0" destOrd="0" presId="urn:microsoft.com/office/officeart/2005/8/layout/cycle2"/>
    <dgm:cxn modelId="{07362E40-10BC-4A77-A555-276BBE33D0E7}" type="presOf" srcId="{9F0D82BE-4CBD-479E-8EA8-7381C7D3C962}" destId="{8E22DBB6-727E-4F5B-AD8E-7B0A4130440A}" srcOrd="1" destOrd="0" presId="urn:microsoft.com/office/officeart/2005/8/layout/cycle2"/>
    <dgm:cxn modelId="{F90B1DF8-6B75-40F7-BAC9-1D09812AC06F}" srcId="{A8CCFE21-0B1D-439B-B9B0-632479A702CA}" destId="{F4993254-9F01-4C39-9F16-2D300DBBD96D}" srcOrd="2" destOrd="0" parTransId="{EFAD8AD0-2601-470B-BD78-4961CC088596}" sibTransId="{3D20C40F-1BFF-4F12-AE91-AA48261CE427}"/>
    <dgm:cxn modelId="{30FB1371-4D59-4D10-BFF6-125B479C2FD7}" type="presOf" srcId="{6616B0F6-976D-4A6F-B0A1-A2566EA314C3}" destId="{91C3CE83-A57F-4100-8A81-5F9FD40F38DF}" srcOrd="0" destOrd="0" presId="urn:microsoft.com/office/officeart/2005/8/layout/cycle2"/>
    <dgm:cxn modelId="{9A43B7B0-BB89-4C42-8E8F-8E603FE5ECB3}" type="presOf" srcId="{EF215546-A0D1-418A-B062-08B36F409C5A}" destId="{44D50BA8-4359-4A5C-BC2B-61D21719BC38}" srcOrd="0" destOrd="0" presId="urn:microsoft.com/office/officeart/2005/8/layout/cycle2"/>
    <dgm:cxn modelId="{9C04E79C-91AA-41A9-8269-B5ADCA67D734}" type="presOf" srcId="{FE004ED2-21D4-4B63-BE8F-196817C1CDA4}" destId="{15B88816-3626-4B01-A10F-A1DCD959DC76}" srcOrd="0" destOrd="0" presId="urn:microsoft.com/office/officeart/2005/8/layout/cycle2"/>
    <dgm:cxn modelId="{99B54E19-AF93-4103-95AE-1E67B2873F80}" type="presOf" srcId="{02E79198-383E-488D-B845-F8B7D36F3F8A}" destId="{17614446-2C99-493D-B7B5-A1640D11D25D}" srcOrd="0" destOrd="0" presId="urn:microsoft.com/office/officeart/2005/8/layout/cycle2"/>
    <dgm:cxn modelId="{09096882-8B7E-43DB-94C5-D4DDA88793D8}" type="presOf" srcId="{3D20C40F-1BFF-4F12-AE91-AA48261CE427}" destId="{5C7D2F8F-AEF1-4EBF-8868-B4E0328FD0C7}" srcOrd="0" destOrd="0" presId="urn:microsoft.com/office/officeart/2005/8/layout/cycle2"/>
    <dgm:cxn modelId="{27EDED72-6956-40CE-A1D4-943DA13D42BA}" type="presOf" srcId="{A8CCFE21-0B1D-439B-B9B0-632479A702CA}" destId="{5A53EE87-120B-4C0D-B522-EBBD33BB2502}" srcOrd="0" destOrd="0" presId="urn:microsoft.com/office/officeart/2005/8/layout/cycle2"/>
    <dgm:cxn modelId="{EB20B71E-5F7E-453E-B116-6AB06853EBFA}" type="presOf" srcId="{3D20C40F-1BFF-4F12-AE91-AA48261CE427}" destId="{FD569CE4-F523-4D1A-A8C8-31FE1AC0281F}" srcOrd="1" destOrd="0" presId="urn:microsoft.com/office/officeart/2005/8/layout/cycle2"/>
    <dgm:cxn modelId="{0B2DF16D-04FF-48DF-98A7-BDC24A474C39}" type="presOf" srcId="{30804B1C-DE82-4FA3-868A-6DDC9DF245E7}" destId="{4C5C51FB-D407-4E0B-9F17-FCDB3FCEF3C9}" srcOrd="0" destOrd="0" presId="urn:microsoft.com/office/officeart/2005/8/layout/cycle2"/>
    <dgm:cxn modelId="{792BCDC5-EC59-48B3-A8B7-64406ED24E71}" type="presOf" srcId="{9F0D82BE-4CBD-479E-8EA8-7381C7D3C962}" destId="{FF51A0BE-8F51-4BEA-8DED-8C19FD60BF40}" srcOrd="0" destOrd="0" presId="urn:microsoft.com/office/officeart/2005/8/layout/cycle2"/>
    <dgm:cxn modelId="{FEAACDC3-1800-4843-B30A-36A73A2C793D}" type="presOf" srcId="{30804B1C-DE82-4FA3-868A-6DDC9DF245E7}" destId="{51C0CEEC-4010-4F65-B010-1D0CE7069B2B}" srcOrd="1" destOrd="0" presId="urn:microsoft.com/office/officeart/2005/8/layout/cycle2"/>
    <dgm:cxn modelId="{C14DE2AA-052F-42B3-B68E-1881D0DB1AB9}" srcId="{A8CCFE21-0B1D-439B-B9B0-632479A702CA}" destId="{02E79198-383E-488D-B845-F8B7D36F3F8A}" srcOrd="0" destOrd="0" parTransId="{5A126496-280C-4158-928A-BF7252F455AF}" sibTransId="{FE004ED2-21D4-4B63-BE8F-196817C1CDA4}"/>
    <dgm:cxn modelId="{1ED8F59A-9495-45CE-8466-B964CCB0CEC3}" srcId="{A8CCFE21-0B1D-439B-B9B0-632479A702CA}" destId="{EF215546-A0D1-418A-B062-08B36F409C5A}" srcOrd="3" destOrd="0" parTransId="{E1870D4C-5CBA-4749-9303-B49039CD8C53}" sibTransId="{9F0D82BE-4CBD-479E-8EA8-7381C7D3C962}"/>
    <dgm:cxn modelId="{6161E742-CB1E-4F6F-847C-AF42FF0EB92D}" srcId="{A8CCFE21-0B1D-439B-B9B0-632479A702CA}" destId="{6616B0F6-976D-4A6F-B0A1-A2566EA314C3}" srcOrd="4" destOrd="0" parTransId="{B74FB0D7-52BC-4CC0-8922-64FF7958C965}" sibTransId="{5DFF9E41-6D93-4D07-A142-C74A4CC82893}"/>
    <dgm:cxn modelId="{50228C57-E5B4-418B-9438-E208373F79E9}" type="presOf" srcId="{F4993254-9F01-4C39-9F16-2D300DBBD96D}" destId="{664EAA7F-9792-4EB8-B07D-C9C34DC0176B}" srcOrd="0" destOrd="0" presId="urn:microsoft.com/office/officeart/2005/8/layout/cycle2"/>
    <dgm:cxn modelId="{49FF516B-85E3-4B4A-A8AC-1DEFD67D96DA}" type="presOf" srcId="{FE004ED2-21D4-4B63-BE8F-196817C1CDA4}" destId="{8247C907-6149-4DCD-983C-63DF7436255B}" srcOrd="1" destOrd="0" presId="urn:microsoft.com/office/officeart/2005/8/layout/cycle2"/>
    <dgm:cxn modelId="{9EB880DC-10FD-42B2-9425-637F01FFD606}" srcId="{A8CCFE21-0B1D-439B-B9B0-632479A702CA}" destId="{AB703F80-D668-4699-804D-9553464E5062}" srcOrd="1" destOrd="0" parTransId="{7A125342-D0E3-43EA-B36D-EFF0F225638E}" sibTransId="{30804B1C-DE82-4FA3-868A-6DDC9DF245E7}"/>
    <dgm:cxn modelId="{16130DA4-54FE-4420-87AC-DB205C2F2A5B}" type="presOf" srcId="{AB703F80-D668-4699-804D-9553464E5062}" destId="{4DA2DF00-01CA-497A-AC58-652713102C87}" srcOrd="0" destOrd="0" presId="urn:microsoft.com/office/officeart/2005/8/layout/cycle2"/>
    <dgm:cxn modelId="{BD30EEC8-A2E1-4AE1-A179-4B325751FCA1}" type="presParOf" srcId="{5A53EE87-120B-4C0D-B522-EBBD33BB2502}" destId="{17614446-2C99-493D-B7B5-A1640D11D25D}" srcOrd="0" destOrd="0" presId="urn:microsoft.com/office/officeart/2005/8/layout/cycle2"/>
    <dgm:cxn modelId="{031C8AED-9A23-4E31-8DFB-421D6063CE7F}" type="presParOf" srcId="{5A53EE87-120B-4C0D-B522-EBBD33BB2502}" destId="{15B88816-3626-4B01-A10F-A1DCD959DC76}" srcOrd="1" destOrd="0" presId="urn:microsoft.com/office/officeart/2005/8/layout/cycle2"/>
    <dgm:cxn modelId="{C1C444C6-1FCD-4FC6-82B2-80DC61D326C2}" type="presParOf" srcId="{15B88816-3626-4B01-A10F-A1DCD959DC76}" destId="{8247C907-6149-4DCD-983C-63DF7436255B}" srcOrd="0" destOrd="0" presId="urn:microsoft.com/office/officeart/2005/8/layout/cycle2"/>
    <dgm:cxn modelId="{62614A2F-C0D3-417E-A3BB-226B42AB43AE}" type="presParOf" srcId="{5A53EE87-120B-4C0D-B522-EBBD33BB2502}" destId="{4DA2DF00-01CA-497A-AC58-652713102C87}" srcOrd="2" destOrd="0" presId="urn:microsoft.com/office/officeart/2005/8/layout/cycle2"/>
    <dgm:cxn modelId="{B62787BF-F6A1-457E-9682-BB232B4D932B}" type="presParOf" srcId="{5A53EE87-120B-4C0D-B522-EBBD33BB2502}" destId="{4C5C51FB-D407-4E0B-9F17-FCDB3FCEF3C9}" srcOrd="3" destOrd="0" presId="urn:microsoft.com/office/officeart/2005/8/layout/cycle2"/>
    <dgm:cxn modelId="{EF86BB72-61BA-4EF3-935E-35218EFF32F2}" type="presParOf" srcId="{4C5C51FB-D407-4E0B-9F17-FCDB3FCEF3C9}" destId="{51C0CEEC-4010-4F65-B010-1D0CE7069B2B}" srcOrd="0" destOrd="0" presId="urn:microsoft.com/office/officeart/2005/8/layout/cycle2"/>
    <dgm:cxn modelId="{C85C0F81-8D23-498D-908D-C2567D762E12}" type="presParOf" srcId="{5A53EE87-120B-4C0D-B522-EBBD33BB2502}" destId="{664EAA7F-9792-4EB8-B07D-C9C34DC0176B}" srcOrd="4" destOrd="0" presId="urn:microsoft.com/office/officeart/2005/8/layout/cycle2"/>
    <dgm:cxn modelId="{404D8D7F-DE0A-41D1-96D6-090D91C76E5F}" type="presParOf" srcId="{5A53EE87-120B-4C0D-B522-EBBD33BB2502}" destId="{5C7D2F8F-AEF1-4EBF-8868-B4E0328FD0C7}" srcOrd="5" destOrd="0" presId="urn:microsoft.com/office/officeart/2005/8/layout/cycle2"/>
    <dgm:cxn modelId="{FB877D17-7C7A-4E57-9502-DD3741911838}" type="presParOf" srcId="{5C7D2F8F-AEF1-4EBF-8868-B4E0328FD0C7}" destId="{FD569CE4-F523-4D1A-A8C8-31FE1AC0281F}" srcOrd="0" destOrd="0" presId="urn:microsoft.com/office/officeart/2005/8/layout/cycle2"/>
    <dgm:cxn modelId="{FB359193-08A9-4CEA-BDD9-BB8414F12694}" type="presParOf" srcId="{5A53EE87-120B-4C0D-B522-EBBD33BB2502}" destId="{44D50BA8-4359-4A5C-BC2B-61D21719BC38}" srcOrd="6" destOrd="0" presId="urn:microsoft.com/office/officeart/2005/8/layout/cycle2"/>
    <dgm:cxn modelId="{88BB8B21-6179-4575-A5F5-FC5C20B5B857}" type="presParOf" srcId="{5A53EE87-120B-4C0D-B522-EBBD33BB2502}" destId="{FF51A0BE-8F51-4BEA-8DED-8C19FD60BF40}" srcOrd="7" destOrd="0" presId="urn:microsoft.com/office/officeart/2005/8/layout/cycle2"/>
    <dgm:cxn modelId="{8563010C-0370-48E1-81EC-DF8FB1EF3D12}" type="presParOf" srcId="{FF51A0BE-8F51-4BEA-8DED-8C19FD60BF40}" destId="{8E22DBB6-727E-4F5B-AD8E-7B0A4130440A}" srcOrd="0" destOrd="0" presId="urn:microsoft.com/office/officeart/2005/8/layout/cycle2"/>
    <dgm:cxn modelId="{5ED3A918-8CFA-49A1-A733-0F291FA5410A}" type="presParOf" srcId="{5A53EE87-120B-4C0D-B522-EBBD33BB2502}" destId="{91C3CE83-A57F-4100-8A81-5F9FD40F38DF}" srcOrd="8" destOrd="0" presId="urn:microsoft.com/office/officeart/2005/8/layout/cycle2"/>
    <dgm:cxn modelId="{48B9D15C-2E1C-47CF-99C4-2B593B487ADF}" type="presParOf" srcId="{5A53EE87-120B-4C0D-B522-EBBD33BB2502}" destId="{ACB7581F-EA3E-4327-B984-FAD86EE3764B}" srcOrd="9" destOrd="0" presId="urn:microsoft.com/office/officeart/2005/8/layout/cycle2"/>
    <dgm:cxn modelId="{F07B3759-A72A-4D6A-9185-47F4C4099675}" type="presParOf" srcId="{ACB7581F-EA3E-4327-B984-FAD86EE3764B}" destId="{44077BB8-29E4-4263-8C6C-1AE93A6A014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87B96A-DA10-4B8F-AEB0-B6B94994DD0F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43ACDF-79B6-4D6C-9E87-8CCD16670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09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0FB1B77-57DD-4507-9180-2BD33D26EE85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E491B1D-8235-4097-A51B-71A296753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42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Linked with Gary on LinkedIn</a:t>
            </a:r>
          </a:p>
          <a:p>
            <a:r>
              <a:rPr lang="en-GB" dirty="0" smtClean="0"/>
              <a:t>Said yes, but not sure what it was about</a:t>
            </a:r>
          </a:p>
          <a:p>
            <a:r>
              <a:rPr lang="en-GB" dirty="0" smtClean="0"/>
              <a:t>Other told me what an important conference it was</a:t>
            </a:r>
          </a:p>
          <a:p>
            <a:r>
              <a:rPr lang="en-GB" dirty="0" smtClean="0"/>
              <a:t>Honoured to be here</a:t>
            </a:r>
          </a:p>
          <a:p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38A90D-1142-4D82-886F-25A8AA97EA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3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1AB8BF-25D5-41F5-BA20-62DFC4228DF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Different groups at each contactor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Number of documents – duplication, opportunities for error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Technical agreements, supply agreements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3573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Picture of the frighteningly high attrition rates and timescales involved</a:t>
            </a:r>
          </a:p>
          <a:p>
            <a:r>
              <a:rPr lang="en-GB" dirty="0" smtClean="0"/>
              <a:t>Somewhere in early stage research molecule is patents – gun goes off and raced for the clinic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91B1D-8235-4097-A51B-71A2967532D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69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the series of events…..in exaggerated form</a:t>
            </a:r>
          </a:p>
          <a:p>
            <a:r>
              <a:rPr lang="en-GB" dirty="0" smtClean="0"/>
              <a:t>I call it the find it, file it , flog it approach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91B1D-8235-4097-A51B-71A2967532D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91B1D-8235-4097-A51B-71A2967532D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74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Now let us assume the safety testing is successful and we are bound </a:t>
            </a:r>
            <a:r>
              <a:rPr lang="en-GB" smtClean="0"/>
              <a:t>for the </a:t>
            </a:r>
            <a:r>
              <a:rPr lang="en-GB" dirty="0" smtClean="0"/>
              <a:t>clinic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91B1D-8235-4097-A51B-71A2967532D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36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244AFA-35C1-4049-8F64-F4DAA356BFC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47935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2C88A0-E8A8-491A-934A-A2ADE7DB74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7709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14DF90-3CF8-4BB2-B03B-74C43169E81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6302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8351F8-C196-494C-95FB-03DB4C3E3D2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2026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E1FB6F-CD04-4327-94AA-BDC556466E8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842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Writing book </a:t>
            </a:r>
            <a:endParaRPr lang="en-US" dirty="0" smtClean="0"/>
          </a:p>
          <a:p>
            <a:r>
              <a:rPr lang="en-GB" dirty="0" err="1" smtClean="0"/>
              <a:t>Maufg</a:t>
            </a:r>
            <a:r>
              <a:rPr lang="en-GB" dirty="0" smtClean="0"/>
              <a:t> &amp; supply base of this sector has many issues before it</a:t>
            </a:r>
            <a:endParaRPr lang="en-US" dirty="0" smtClean="0"/>
          </a:p>
          <a:p>
            <a:r>
              <a:rPr lang="en-GB" dirty="0" smtClean="0"/>
              <a:t>Talking about shortcomings in sc performance – quality, cost and delivery lead time</a:t>
            </a:r>
          </a:p>
          <a:p>
            <a:r>
              <a:rPr lang="en-GB" dirty="0" smtClean="0"/>
              <a:t>heparin unfolding  simultaneously</a:t>
            </a:r>
          </a:p>
          <a:p>
            <a:r>
              <a:rPr lang="en-GB" dirty="0" smtClean="0"/>
              <a:t>That is not the only reason – also personal ones</a:t>
            </a:r>
          </a:p>
          <a:p>
            <a:r>
              <a:rPr lang="en-GB" dirty="0" smtClean="0"/>
              <a:t>Then will cover the industry dynamic which has got us here</a:t>
            </a:r>
          </a:p>
          <a:p>
            <a:r>
              <a:rPr lang="en-GB" dirty="0" smtClean="0"/>
              <a:t>The current state of play</a:t>
            </a:r>
          </a:p>
          <a:p>
            <a:r>
              <a:rPr lang="en-GB" dirty="0" smtClean="0"/>
              <a:t>The role of regulatory modernization</a:t>
            </a:r>
          </a:p>
          <a:p>
            <a:r>
              <a:rPr lang="en-GB" dirty="0" smtClean="0"/>
              <a:t>…then some ideas on what we can take from other </a:t>
            </a:r>
            <a:r>
              <a:rPr lang="en-GB" dirty="0" err="1" smtClean="0"/>
              <a:t>secotors</a:t>
            </a:r>
            <a:endParaRPr lang="en-GB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91B1D-8235-4097-A51B-71A2967532D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86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5086A5-00FE-44CC-A9B9-4B003E34C12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8806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6EBFC-E013-4BB6-A0CF-45E141EA070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9693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C60A86-7998-4D9A-B04E-54B5BC9F6A0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0493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9568"/>
            <a:fld id="{8F846860-3B4B-4021-9C82-481F76744D98}" type="slidenum">
              <a:rPr lang="en-US" smtClean="0"/>
              <a:pPr defTabSz="859568"/>
              <a:t>31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369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Writing book </a:t>
            </a:r>
            <a:endParaRPr lang="en-US" dirty="0" smtClean="0"/>
          </a:p>
          <a:p>
            <a:r>
              <a:rPr lang="en-GB" dirty="0" err="1" smtClean="0"/>
              <a:t>Maufg</a:t>
            </a:r>
            <a:r>
              <a:rPr lang="en-GB" dirty="0" smtClean="0"/>
              <a:t> &amp; supply base of this sector has many issues before it</a:t>
            </a:r>
            <a:endParaRPr lang="en-US" dirty="0" smtClean="0"/>
          </a:p>
          <a:p>
            <a:r>
              <a:rPr lang="en-GB" dirty="0" smtClean="0"/>
              <a:t>Talking about shortcomings in sc performance – quality, cost and delivery lead time</a:t>
            </a:r>
          </a:p>
          <a:p>
            <a:r>
              <a:rPr lang="en-GB" dirty="0" smtClean="0"/>
              <a:t>heparin unfolding  simultaneously</a:t>
            </a:r>
          </a:p>
          <a:p>
            <a:r>
              <a:rPr lang="en-GB" dirty="0" smtClean="0"/>
              <a:t>That is not the only reason – also personal ones</a:t>
            </a:r>
          </a:p>
          <a:p>
            <a:r>
              <a:rPr lang="en-GB" dirty="0" smtClean="0"/>
              <a:t>Then will cover the industry dynamic which has got us here</a:t>
            </a:r>
          </a:p>
          <a:p>
            <a:r>
              <a:rPr lang="en-GB" dirty="0" smtClean="0"/>
              <a:t>The current state of play</a:t>
            </a:r>
          </a:p>
          <a:p>
            <a:r>
              <a:rPr lang="en-GB" dirty="0" smtClean="0"/>
              <a:t>The role of regulatory modernization</a:t>
            </a:r>
          </a:p>
          <a:p>
            <a:r>
              <a:rPr lang="en-GB" dirty="0" smtClean="0"/>
              <a:t>…then some ideas on what we can take from other </a:t>
            </a:r>
            <a:r>
              <a:rPr lang="en-GB" dirty="0" err="1" smtClean="0"/>
              <a:t>secotors</a:t>
            </a:r>
            <a:endParaRPr lang="en-GB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91B1D-8235-4097-A51B-71A2967532D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6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Writing book </a:t>
            </a:r>
            <a:endParaRPr lang="en-US" dirty="0" smtClean="0"/>
          </a:p>
          <a:p>
            <a:r>
              <a:rPr lang="en-GB" dirty="0" err="1" smtClean="0"/>
              <a:t>Maufg</a:t>
            </a:r>
            <a:r>
              <a:rPr lang="en-GB" dirty="0" smtClean="0"/>
              <a:t> &amp; supply base of this sector has many issues before it</a:t>
            </a:r>
            <a:endParaRPr lang="en-US" dirty="0" smtClean="0"/>
          </a:p>
          <a:p>
            <a:r>
              <a:rPr lang="en-GB" dirty="0" smtClean="0"/>
              <a:t>Talking about shortcomings in sc performance – quality, cost and delivery lead time</a:t>
            </a:r>
          </a:p>
          <a:p>
            <a:r>
              <a:rPr lang="en-GB" dirty="0" smtClean="0"/>
              <a:t>heparin unfolding  simultaneously</a:t>
            </a:r>
          </a:p>
          <a:p>
            <a:r>
              <a:rPr lang="en-GB" dirty="0" smtClean="0"/>
              <a:t>That is not the only reason – also personal ones</a:t>
            </a:r>
          </a:p>
          <a:p>
            <a:r>
              <a:rPr lang="en-GB" dirty="0" smtClean="0"/>
              <a:t>Then will cover the industry dynamic which has got us here</a:t>
            </a:r>
          </a:p>
          <a:p>
            <a:r>
              <a:rPr lang="en-GB" dirty="0" smtClean="0"/>
              <a:t>The current state of play</a:t>
            </a:r>
          </a:p>
          <a:p>
            <a:r>
              <a:rPr lang="en-GB" dirty="0" smtClean="0"/>
              <a:t>The role of regulatory modernization</a:t>
            </a:r>
          </a:p>
          <a:p>
            <a:r>
              <a:rPr lang="en-GB" dirty="0" smtClean="0"/>
              <a:t>…then some ideas on what we can take from other </a:t>
            </a:r>
            <a:r>
              <a:rPr lang="en-GB" dirty="0" err="1" smtClean="0"/>
              <a:t>secotors</a:t>
            </a:r>
            <a:endParaRPr lang="en-GB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91B1D-8235-4097-A51B-71A2967532D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8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Writing book </a:t>
            </a:r>
            <a:endParaRPr lang="en-US" dirty="0" smtClean="0"/>
          </a:p>
          <a:p>
            <a:r>
              <a:rPr lang="en-GB" dirty="0" err="1" smtClean="0"/>
              <a:t>Maufg</a:t>
            </a:r>
            <a:r>
              <a:rPr lang="en-GB" dirty="0" smtClean="0"/>
              <a:t> &amp; supply base of this sector has many issues before it</a:t>
            </a:r>
            <a:endParaRPr lang="en-US" dirty="0" smtClean="0"/>
          </a:p>
          <a:p>
            <a:r>
              <a:rPr lang="en-GB" dirty="0" smtClean="0"/>
              <a:t>Talking about shortcomings in sc performance – quality, cost and delivery lead time</a:t>
            </a:r>
          </a:p>
          <a:p>
            <a:r>
              <a:rPr lang="en-GB" dirty="0" smtClean="0"/>
              <a:t>heparin unfolding  simultaneously</a:t>
            </a:r>
          </a:p>
          <a:p>
            <a:r>
              <a:rPr lang="en-GB" dirty="0" smtClean="0"/>
              <a:t>That is not the only reason – also personal ones</a:t>
            </a:r>
          </a:p>
          <a:p>
            <a:r>
              <a:rPr lang="en-GB" dirty="0" smtClean="0"/>
              <a:t>Then will cover the industry dynamic which has got us here</a:t>
            </a:r>
          </a:p>
          <a:p>
            <a:r>
              <a:rPr lang="en-GB" dirty="0" smtClean="0"/>
              <a:t>The current state of play</a:t>
            </a:r>
          </a:p>
          <a:p>
            <a:r>
              <a:rPr lang="en-GB" dirty="0" smtClean="0"/>
              <a:t>The role of regulatory modernization</a:t>
            </a:r>
          </a:p>
          <a:p>
            <a:r>
              <a:rPr lang="en-GB" dirty="0" smtClean="0"/>
              <a:t>…then some ideas on what we can take from other </a:t>
            </a:r>
            <a:r>
              <a:rPr lang="en-GB" dirty="0" err="1" smtClean="0"/>
              <a:t>secotors</a:t>
            </a:r>
            <a:endParaRPr lang="en-GB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91B1D-8235-4097-A51B-71A2967532D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3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91B1D-8235-4097-A51B-71A2967532D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72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These are taken form FOMDI – say who they are</a:t>
            </a:r>
          </a:p>
          <a:p>
            <a:r>
              <a:rPr lang="en-GB" dirty="0" smtClean="0"/>
              <a:t>Basic principle is that generally accepted </a:t>
            </a:r>
            <a:r>
              <a:rPr lang="en-GB" dirty="0" err="1" smtClean="0"/>
              <a:t>oharma</a:t>
            </a:r>
            <a:r>
              <a:rPr lang="en-GB" dirty="0" smtClean="0"/>
              <a:t> works between 2 or 3 sigma – 70,000 defect per million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91B1D-8235-4097-A51B-71A2967532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1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91B1D-8235-4097-A51B-71A2967532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20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E76D8C-49F9-4D38-8B3A-42F5FE2A116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3 suppliers of each starting material – just in case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1 supplier of API – with 1 coming on board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No supplier of DP – coming on board….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No packaging supplier(s)… and launch approaching….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22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85AED-4C85-4F4D-A54E-597F4BED993F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5C6C3-966C-4563-9508-375ACEA29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DCCEF-6A3F-4B22-9AED-0D8AFA1971E7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03E0B-B472-4310-8C41-2DD97879D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73299-E427-4C5B-B881-FD24B93ADA55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477FB-C43D-4919-8BA1-B0498A61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0AB91-FE05-413F-9280-819A4224A023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FED21-D8F8-4C13-863B-5B95E2A7D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FB5E-F89A-48FC-A822-5D13A11F3DC0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29DB9-A391-4F73-8278-953D37A31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9D5A5-3803-4737-AF36-59067659C78F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B80F4-7DCD-4633-BA11-BF57E5B77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93C7-0C2E-41B4-A83C-E5A231F86F0F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25F1A-5AEA-4C98-AC72-D43EB75A7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7D6F-6079-477B-A7C9-1BD6F407692F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0CCA4-DBBD-4112-893E-3BFC31BDC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388F-2A18-4FA0-BB83-B5F26E112606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77229-3D16-4EDE-AFB7-B92CED390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79729-A3E7-4162-BE95-4CABB39FB857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763DA-EEE4-4888-AEB4-0F2B95925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963F-0496-46BC-9BD3-E3570C008834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A5A4-9013-4E25-96D6-B41305C6C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43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©Biotech PharmaFlow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2A5195-1F38-4207-ACED-7605BE5A91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844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18442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04013" y="6357938"/>
            <a:ext cx="201136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Documents%20and%20Settings\Hedley%20Rees\Desktop\Georgia_figures.vsd\Drawing\~Page-8\Line%20connector" TargetMode="Externa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rmaflowltd.co.uk/" TargetMode="External"/><Relationship Id="rId2" Type="http://schemas.openxmlformats.org/officeDocument/2006/relationships/hyperlink" Target="mailto:h.rees@pharmaflowltd.co.u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hyperlink" Target="http://www.linkedin.com/profile/view?id=2432076&amp;trk=tab_pr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\Documents%20and%20Settings\Hedley%20Rees\Desktop\Georgia_figures.vsd\Drawing\~Page-9\Rectangle.23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Implementing </a:t>
            </a:r>
            <a:r>
              <a:rPr lang="en-US" sz="4400" dirty="0" err="1" smtClean="0"/>
              <a:t>QbD</a:t>
            </a:r>
            <a:r>
              <a:rPr lang="en-US" sz="4400" dirty="0" smtClean="0"/>
              <a:t> like other industries – Successfully!</a:t>
            </a:r>
            <a:endParaRPr lang="en-US" sz="4400" dirty="0"/>
          </a:p>
        </p:txBody>
      </p:sp>
      <p:sp>
        <p:nvSpPr>
          <p:cNvPr id="307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2700338"/>
          </a:xfrm>
        </p:spPr>
        <p:txBody>
          <a:bodyPr/>
          <a:lstStyle/>
          <a:p>
            <a:pPr marR="0" algn="ctr"/>
            <a:endParaRPr lang="en-GB" sz="2400" dirty="0" smtClean="0"/>
          </a:p>
          <a:p>
            <a:r>
              <a:rPr lang="en-US" sz="2400" dirty="0" smtClean="0"/>
              <a:t>FDA/Xavier University </a:t>
            </a:r>
            <a:r>
              <a:rPr lang="en-US" sz="2400" dirty="0" err="1" smtClean="0"/>
              <a:t>PharmaLink</a:t>
            </a:r>
            <a:r>
              <a:rPr lang="en-US" sz="2400" dirty="0" smtClean="0"/>
              <a:t> Conference</a:t>
            </a:r>
          </a:p>
          <a:p>
            <a:r>
              <a:rPr lang="en-GB" sz="2400" b="1" i="1" dirty="0" smtClean="0"/>
              <a:t>Cintas Centre, March 13 2013</a:t>
            </a:r>
          </a:p>
          <a:p>
            <a:pPr marR="0" algn="ctr"/>
            <a:endParaRPr lang="en-GB" dirty="0" smtClean="0"/>
          </a:p>
          <a:p>
            <a:pPr marR="0" algn="l"/>
            <a:r>
              <a:rPr lang="en-GB" sz="2200" dirty="0" smtClean="0"/>
              <a:t>Presented by: Hedley Rees, Managing Consultant </a:t>
            </a:r>
          </a:p>
          <a:p>
            <a:pPr marR="0" algn="l"/>
            <a:r>
              <a:rPr lang="en-GB" sz="2200" dirty="0" err="1" smtClean="0"/>
              <a:t>PharmaFlow</a:t>
            </a:r>
            <a:r>
              <a:rPr lang="en-GB" sz="2200" dirty="0" smtClean="0"/>
              <a:t> Ltd</a:t>
            </a:r>
          </a:p>
          <a:p>
            <a:pPr marR="0"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23" grpId="0" build="p"/>
      <p:bldP spid="3072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Tahoma" pitchFamily="34" charset="0"/>
                <a:cs typeface="Tahoma" pitchFamily="34" charset="0"/>
              </a:rPr>
              <a:t>What my ‘Friends’ think</a:t>
            </a:r>
            <a:endParaRPr lang="en-US" sz="3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0659" name="Picture 3" descr="C:\Documents and Settings\Hedley Rees\Local Settings\Temporary Internet Files\Content.IE5\EQ0NW22N\MP90043946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5034" y="4725144"/>
            <a:ext cx="2649054" cy="1728192"/>
          </a:xfrm>
          <a:prstGeom prst="rect">
            <a:avLst/>
          </a:prstGeom>
          <a:noFill/>
        </p:spPr>
      </p:pic>
      <p:sp>
        <p:nvSpPr>
          <p:cNvPr id="30" name="Oval Callout 29"/>
          <p:cNvSpPr/>
          <p:nvPr/>
        </p:nvSpPr>
        <p:spPr>
          <a:xfrm>
            <a:off x="5004048" y="3645024"/>
            <a:ext cx="3240360" cy="1872208"/>
          </a:xfrm>
          <a:prstGeom prst="wedgeEllipseCallout">
            <a:avLst>
              <a:gd name="adj1" fmla="val -64008"/>
              <a:gd name="adj2" fmla="val 56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if</a:t>
            </a:r>
            <a:r>
              <a:rPr lang="en-US" dirty="0" smtClean="0"/>
              <a:t> Airlines had similar process capability to </a:t>
            </a:r>
            <a:r>
              <a:rPr lang="en-US" dirty="0" err="1" smtClean="0"/>
              <a:t>pharma</a:t>
            </a:r>
            <a:r>
              <a:rPr lang="en-US" dirty="0" smtClean="0"/>
              <a:t> …would have 2 crash landings per day at most major airports</a:t>
            </a:r>
            <a:endParaRPr lang="en-US" dirty="0"/>
          </a:p>
        </p:txBody>
      </p:sp>
      <p:sp>
        <p:nvSpPr>
          <p:cNvPr id="33" name="Oval Callout 32"/>
          <p:cNvSpPr/>
          <p:nvPr/>
        </p:nvSpPr>
        <p:spPr>
          <a:xfrm>
            <a:off x="107504" y="2420888"/>
            <a:ext cx="3384376" cy="2232248"/>
          </a:xfrm>
          <a:prstGeom prst="wedgeEllipseCallout">
            <a:avLst>
              <a:gd name="adj1" fmla="val 48643"/>
              <a:gd name="adj2" fmla="val 71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Experts say as much as one-quarter of ingredients purchased in China by Western companies come from unknown sources.”</a:t>
            </a:r>
            <a:endParaRPr lang="en-US" dirty="0"/>
          </a:p>
        </p:txBody>
      </p:sp>
      <p:sp>
        <p:nvSpPr>
          <p:cNvPr id="34" name="Oval Callout 33"/>
          <p:cNvSpPr/>
          <p:nvPr/>
        </p:nvSpPr>
        <p:spPr>
          <a:xfrm>
            <a:off x="3347864" y="1628800"/>
            <a:ext cx="3384376" cy="2232248"/>
          </a:xfrm>
          <a:prstGeom prst="wedgeEllipseCallout">
            <a:avLst>
              <a:gd name="adj1" fmla="val -39360"/>
              <a:gd name="adj2" fmla="val 121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"Why don't we place the actual ranges on drug bottles?"on 81 mg aspirin, the label would state: "dose between 72.9 and 89.1 mg.”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0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Tahoma" pitchFamily="34" charset="0"/>
                <a:cs typeface="Tahoma" pitchFamily="34" charset="0"/>
              </a:rPr>
              <a:t>What my ‘Friends’ think (cont’d)</a:t>
            </a:r>
            <a:endParaRPr lang="en-US" sz="3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0659" name="Picture 3" descr="C:\Documents and Settings\Hedley Rees\Local Settings\Temporary Internet Files\Content.IE5\EQ0NW22N\MP90043946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5034" y="4725144"/>
            <a:ext cx="2649054" cy="1728192"/>
          </a:xfrm>
          <a:prstGeom prst="rect">
            <a:avLst/>
          </a:prstGeom>
          <a:noFill/>
        </p:spPr>
      </p:pic>
      <p:sp>
        <p:nvSpPr>
          <p:cNvPr id="30" name="Oval Callout 29"/>
          <p:cNvSpPr/>
          <p:nvPr/>
        </p:nvSpPr>
        <p:spPr>
          <a:xfrm>
            <a:off x="5292080" y="3717032"/>
            <a:ext cx="3600400" cy="2088232"/>
          </a:xfrm>
          <a:prstGeom prst="wedgeEllipseCallout">
            <a:avLst>
              <a:gd name="adj1" fmla="val -58929"/>
              <a:gd name="adj2" fmla="val 40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If salt in food had the same API content variation as a drug tablet ....it would range from flavorless to inedible</a:t>
            </a:r>
            <a:endParaRPr lang="en-US" dirty="0"/>
          </a:p>
        </p:txBody>
      </p:sp>
      <p:sp>
        <p:nvSpPr>
          <p:cNvPr id="33" name="Oval Callout 32"/>
          <p:cNvSpPr/>
          <p:nvPr/>
        </p:nvSpPr>
        <p:spPr>
          <a:xfrm>
            <a:off x="323528" y="1772816"/>
            <a:ext cx="3384376" cy="2592288"/>
          </a:xfrm>
          <a:prstGeom prst="wedgeEllipseCallout">
            <a:avLst>
              <a:gd name="adj1" fmla="val 37517"/>
              <a:gd name="adj2" fmla="val 94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 and Pepsi, made with </a:t>
            </a:r>
            <a:r>
              <a:rPr lang="en-US" dirty="0" err="1" smtClean="0"/>
              <a:t>pharma</a:t>
            </a:r>
            <a:r>
              <a:rPr lang="en-US" dirty="0" smtClean="0"/>
              <a:t> process capability may taste the same more often than not! Or they would have merged by now and be called Pepsi-Coke!</a:t>
            </a:r>
            <a:endParaRPr lang="en-US" dirty="0"/>
          </a:p>
        </p:txBody>
      </p:sp>
      <p:sp>
        <p:nvSpPr>
          <p:cNvPr id="34" name="Oval Callout 33"/>
          <p:cNvSpPr/>
          <p:nvPr/>
        </p:nvSpPr>
        <p:spPr>
          <a:xfrm>
            <a:off x="3779912" y="1628800"/>
            <a:ext cx="3528392" cy="2232248"/>
          </a:xfrm>
          <a:prstGeom prst="wedgeEllipseCallout">
            <a:avLst>
              <a:gd name="adj1" fmla="val -31199"/>
              <a:gd name="adj2" fmla="val 100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imagine the chaos in our supermarkets if food and beverage companies generated the same percentage of recalls that </a:t>
            </a:r>
            <a:r>
              <a:rPr lang="en-US" dirty="0" err="1" smtClean="0"/>
              <a:t>pharma</a:t>
            </a:r>
            <a:r>
              <a:rPr lang="en-US" dirty="0" smtClean="0"/>
              <a:t> does 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0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685800" y="1280120"/>
          <a:ext cx="77724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Visio" r:id="rId4" imgW="10097414" imgH="7193361" progId="Visio.Drawing.11">
                  <p:embed/>
                </p:oleObj>
              </mc:Choice>
              <mc:Fallback>
                <p:oleObj name="Visio" r:id="rId4" imgW="10097414" imgH="7193361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80120"/>
                        <a:ext cx="77724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42938" y="71438"/>
            <a:ext cx="7313612" cy="1143000"/>
          </a:xfrm>
        </p:spPr>
        <p:txBody>
          <a:bodyPr/>
          <a:lstStyle/>
          <a:p>
            <a:r>
              <a:rPr lang="en-GB" sz="2800" b="1" dirty="0" smtClean="0">
                <a:latin typeface="Tahoma" pitchFamily="34" charset="0"/>
              </a:rPr>
              <a:t>Complexity abounds…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74638"/>
            <a:ext cx="9144000" cy="1143000"/>
          </a:xfrm>
        </p:spPr>
        <p:txBody>
          <a:bodyPr/>
          <a:lstStyle/>
          <a:p>
            <a:r>
              <a:rPr lang="en-GB" sz="2800" b="1" dirty="0" smtClean="0">
                <a:latin typeface="Tahoma" pitchFamily="34" charset="0"/>
              </a:rPr>
              <a:t>Information, information, information….</a:t>
            </a:r>
            <a:endParaRPr lang="en-US" sz="2800" b="1" dirty="0" smtClean="0">
              <a:latin typeface="Tahoma" pitchFamily="34" charset="0"/>
            </a:endParaRPr>
          </a:p>
        </p:txBody>
      </p:sp>
      <p:graphicFrame>
        <p:nvGraphicFramePr>
          <p:cNvPr id="243715" name="Object 3">
            <a:hlinkClick r:id="rId4" action="ppaction://hlinksldjump"/>
          </p:cNvPr>
          <p:cNvGraphicFramePr>
            <a:graphicFrameLocks noChangeAspect="1"/>
          </p:cNvGraphicFramePr>
          <p:nvPr/>
        </p:nvGraphicFramePr>
        <p:xfrm>
          <a:off x="971550" y="1412875"/>
          <a:ext cx="7127875" cy="484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Visio" r:id="rId5" imgW="10635691" imgH="7161886" progId="Visio.Drawing.11">
                  <p:embed/>
                </p:oleObj>
              </mc:Choice>
              <mc:Fallback>
                <p:oleObj name="Visio" r:id="rId5" imgW="10635691" imgH="716188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12875"/>
                        <a:ext cx="7127875" cy="484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Tahoma" pitchFamily="34" charset="0"/>
                <a:cs typeface="Tahoma" pitchFamily="34" charset="0"/>
              </a:rPr>
              <a:t>The patent ‘starting pistol’</a:t>
            </a:r>
            <a:endParaRPr lang="en-US" sz="3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556792"/>
            <a:ext cx="8964488" cy="480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Documents and Settings\Hedley Rees\Local Settings\Temporary Internet Files\Content.IE5\HMXUJROY\MC90021758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20888"/>
            <a:ext cx="783869" cy="10038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2348880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The starting pistol initiates behaviours aimed at reducing financial impact of failures and preparing for a race to approval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83568" y="1988840"/>
            <a:ext cx="1296144" cy="3600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Bang!!!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6" grpId="1" animBg="1"/>
      <p:bldP spid="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sz="3200" b="1" dirty="0" smtClean="0">
                <a:latin typeface="Tahoma" pitchFamily="34" charset="0"/>
                <a:cs typeface="Tahoma" pitchFamily="34" charset="0"/>
              </a:rPr>
              <a:t>The find it, file it, flog it approach….</a:t>
            </a:r>
            <a:endParaRPr lang="en-US" sz="3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0898" name="Picture 2" descr="C:\Documents and Settings\Hedley Rees\Local Settings\Temporary Internet Files\Content.IE5\VBR4GSKO\MC900287501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936104" cy="1406723"/>
          </a:xfrm>
          <a:prstGeom prst="rect">
            <a:avLst/>
          </a:prstGeom>
          <a:noFill/>
        </p:spPr>
      </p:pic>
      <p:pic>
        <p:nvPicPr>
          <p:cNvPr id="80903" name="Picture 7" descr="C:\Documents and Settings\Hedley Rees\Local Settings\Temporary Internet Files\Content.IE5\T7KC967M\MP90044867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6021288"/>
            <a:ext cx="1152128" cy="72008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467544" y="1844824"/>
            <a:ext cx="1368152" cy="7200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Eureka!</a:t>
            </a:r>
            <a:endParaRPr lang="en-US" dirty="0"/>
          </a:p>
        </p:txBody>
      </p:sp>
      <p:pic>
        <p:nvPicPr>
          <p:cNvPr id="25604" name="Picture 4" descr="C:\Documents and Settings\Hedley Rees\Local Settings\Temporary Internet Files\Content.IE5\HMXUJROY\MP90043302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365104"/>
            <a:ext cx="936104" cy="1247347"/>
          </a:xfrm>
          <a:prstGeom prst="rect">
            <a:avLst/>
          </a:prstGeom>
          <a:noFill/>
        </p:spPr>
      </p:pic>
      <p:pic>
        <p:nvPicPr>
          <p:cNvPr id="25606" name="Picture 6" descr="C:\Documents and Settings\Hedley Rees\Local Settings\Temporary Internet Files\Content.IE5\HMXUJROY\MP90044312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2636912"/>
            <a:ext cx="864096" cy="1294617"/>
          </a:xfrm>
          <a:prstGeom prst="rect">
            <a:avLst/>
          </a:prstGeom>
          <a:noFill/>
        </p:spPr>
      </p:pic>
      <p:pic>
        <p:nvPicPr>
          <p:cNvPr id="25607" name="Picture 7" descr="C:\Documents and Settings\Hedley Rees\Local Settings\Temporary Internet Files\Content.IE5\WAMUIIXR\MP90043848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3140968"/>
            <a:ext cx="675250" cy="452177"/>
          </a:xfrm>
          <a:prstGeom prst="rect">
            <a:avLst/>
          </a:prstGeom>
          <a:noFill/>
        </p:spPr>
      </p:pic>
      <p:pic>
        <p:nvPicPr>
          <p:cNvPr id="20" name="Picture 2" descr="C:\Documents and Settings\Hedley Rees\Local Settings\Temporary Internet Files\Content.IE5\VBR4GSKO\MC90028750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92896"/>
            <a:ext cx="936104" cy="140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C:\Documents and Settings\Hedley Rees\Local Settings\Temporary Internet Files\Content.IE5\WAMUIIXR\MP90043848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0646" y="3140968"/>
            <a:ext cx="675250" cy="452177"/>
          </a:xfrm>
          <a:prstGeom prst="rect">
            <a:avLst/>
          </a:prstGeom>
          <a:noFill/>
        </p:spPr>
      </p:pic>
      <p:pic>
        <p:nvPicPr>
          <p:cNvPr id="23" name="Picture 7" descr="C:\Documents and Settings\Hedley Rees\Local Settings\Temporary Internet Files\Content.IE5\WAMUIIXR\MP90043848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140968"/>
            <a:ext cx="675250" cy="452177"/>
          </a:xfrm>
          <a:prstGeom prst="rect">
            <a:avLst/>
          </a:prstGeom>
          <a:noFill/>
        </p:spPr>
      </p:pic>
      <p:pic>
        <p:nvPicPr>
          <p:cNvPr id="24" name="Picture 6" descr="C:\Documents and Settings\Hedley Rees\Local Settings\Temporary Internet Files\Content.IE5\HMXUJROY\MP90044312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708920"/>
            <a:ext cx="864096" cy="1294617"/>
          </a:xfrm>
          <a:prstGeom prst="rect">
            <a:avLst/>
          </a:prstGeom>
          <a:noFill/>
        </p:spPr>
      </p:pic>
      <p:pic>
        <p:nvPicPr>
          <p:cNvPr id="25" name="Picture 7" descr="C:\Documents and Settings\Hedley Rees\Local Settings\Temporary Internet Files\Content.IE5\WAMUIIXR\MP90043848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9038" y="3140968"/>
            <a:ext cx="675250" cy="452177"/>
          </a:xfrm>
          <a:prstGeom prst="rect">
            <a:avLst/>
          </a:prstGeom>
          <a:noFill/>
        </p:spPr>
      </p:pic>
      <p:pic>
        <p:nvPicPr>
          <p:cNvPr id="26" name="Picture 2" descr="C:\Documents and Settings\Hedley Rees\Local Settings\Temporary Internet Files\Content.IE5\VBR4GSKO\MC90028750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564904"/>
            <a:ext cx="936104" cy="140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Callout 27"/>
          <p:cNvSpPr/>
          <p:nvPr/>
        </p:nvSpPr>
        <p:spPr>
          <a:xfrm>
            <a:off x="2123728" y="1988840"/>
            <a:ext cx="1368152" cy="7200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Is it safe?</a:t>
            </a:r>
            <a:endParaRPr lang="en-US" dirty="0"/>
          </a:p>
        </p:txBody>
      </p:sp>
      <p:sp>
        <p:nvSpPr>
          <p:cNvPr id="29" name="Oval Callout 28"/>
          <p:cNvSpPr/>
          <p:nvPr/>
        </p:nvSpPr>
        <p:spPr>
          <a:xfrm>
            <a:off x="3995936" y="1844824"/>
            <a:ext cx="1368152" cy="7200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…seems to be</a:t>
            </a:r>
            <a:endParaRPr lang="en-US" dirty="0"/>
          </a:p>
        </p:txBody>
      </p:sp>
      <p:sp>
        <p:nvSpPr>
          <p:cNvPr id="31" name="Oval Callout 30"/>
          <p:cNvSpPr/>
          <p:nvPr/>
        </p:nvSpPr>
        <p:spPr>
          <a:xfrm>
            <a:off x="5652120" y="2060848"/>
            <a:ext cx="1368152" cy="7200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Is it active?</a:t>
            </a:r>
            <a:endParaRPr lang="en-US" dirty="0"/>
          </a:p>
        </p:txBody>
      </p:sp>
      <p:sp>
        <p:nvSpPr>
          <p:cNvPr id="32" name="Oval Callout 31"/>
          <p:cNvSpPr/>
          <p:nvPr/>
        </p:nvSpPr>
        <p:spPr>
          <a:xfrm>
            <a:off x="7524328" y="1844824"/>
            <a:ext cx="1368152" cy="7200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…seems to be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55776" y="39237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Let’s get into the clinic – FAST!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91680" y="558924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…better make some for </a:t>
            </a:r>
            <a:r>
              <a:rPr lang="en-GB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tox</a:t>
            </a:r>
            <a:r>
              <a:rPr lang="en-GB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studies then….</a:t>
            </a:r>
            <a:endParaRPr lang="en-US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8" grpId="0" animBg="1"/>
      <p:bldP spid="29" grpId="0" animBg="1"/>
      <p:bldP spid="31" grpId="0" animBg="1"/>
      <p:bldP spid="32" grpId="0" animBg="1"/>
      <p:bldP spid="19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Tahoma" pitchFamily="34" charset="0"/>
                <a:cs typeface="Tahoma" pitchFamily="34" charset="0"/>
              </a:rPr>
              <a:t>Enter the patent fairy…</a:t>
            </a:r>
            <a:endParaRPr lang="en-US" sz="3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2" descr="C:\Documents and Settings\Hedley Rees\Local Settings\Temporary Internet Files\Content.IE5\VBR4GSKO\MC90028750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936104" cy="140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Documents and Settings\Hedley Rees\Local Settings\Temporary Internet Files\Content.IE5\T7KC967M\MP90044830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501008"/>
            <a:ext cx="899592" cy="599728"/>
          </a:xfrm>
          <a:prstGeom prst="rect">
            <a:avLst/>
          </a:prstGeom>
          <a:noFill/>
        </p:spPr>
      </p:pic>
      <p:pic>
        <p:nvPicPr>
          <p:cNvPr id="25603" name="Picture 3" descr="C:\Documents and Settings\Hedley Rees\Local Settings\Temporary Internet Files\Content.IE5\T7KC967M\MP90042439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39" y="3501008"/>
            <a:ext cx="864433" cy="576064"/>
          </a:xfrm>
          <a:prstGeom prst="rect">
            <a:avLst/>
          </a:prstGeom>
          <a:noFill/>
        </p:spPr>
      </p:pic>
      <p:pic>
        <p:nvPicPr>
          <p:cNvPr id="57347" name="Picture 3" descr="C:\Documents and Settings\Hedley Rees\Local Settings\Temporary Internet Files\Content.IE5\KY81VMLN\MM900365304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581128"/>
            <a:ext cx="1028700" cy="1028700"/>
          </a:xfrm>
          <a:prstGeom prst="rect">
            <a:avLst/>
          </a:prstGeom>
          <a:noFill/>
        </p:spPr>
      </p:pic>
      <p:sp>
        <p:nvSpPr>
          <p:cNvPr id="12" name="Oval Callout 11"/>
          <p:cNvSpPr/>
          <p:nvPr/>
        </p:nvSpPr>
        <p:spPr>
          <a:xfrm>
            <a:off x="1187624" y="2564904"/>
            <a:ext cx="1296144" cy="7920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Bye </a:t>
            </a:r>
            <a:r>
              <a:rPr lang="en-GB" dirty="0" err="1" smtClean="0"/>
              <a:t>bye</a:t>
            </a:r>
            <a:r>
              <a:rPr lang="en-GB" dirty="0" smtClean="0"/>
              <a:t> my baby</a:t>
            </a:r>
            <a:endParaRPr lang="en-US" dirty="0"/>
          </a:p>
        </p:txBody>
      </p:sp>
      <p:sp>
        <p:nvSpPr>
          <p:cNvPr id="14" name="Oval Callout 13"/>
          <p:cNvSpPr/>
          <p:nvPr/>
        </p:nvSpPr>
        <p:spPr>
          <a:xfrm>
            <a:off x="5580112" y="1916832"/>
            <a:ext cx="1944216" cy="1584176"/>
          </a:xfrm>
          <a:prstGeom prst="wedgeEllipseCallout">
            <a:avLst>
              <a:gd name="adj1" fmla="val -64506"/>
              <a:gd name="adj2" fmla="val 47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Better make a batch for pre-clinical then</a:t>
            </a:r>
            <a:endParaRPr lang="en-US" dirty="0"/>
          </a:p>
        </p:txBody>
      </p:sp>
      <p:sp>
        <p:nvSpPr>
          <p:cNvPr id="15" name="Cloud Callout 14"/>
          <p:cNvSpPr/>
          <p:nvPr/>
        </p:nvSpPr>
        <p:spPr>
          <a:xfrm>
            <a:off x="5868144" y="4365104"/>
            <a:ext cx="2160240" cy="1728192"/>
          </a:xfrm>
          <a:prstGeom prst="cloudCallout">
            <a:avLst>
              <a:gd name="adj1" fmla="val -92187"/>
              <a:gd name="adj2" fmla="val -28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Hope she realises I’ll be watching her…</a:t>
            </a:r>
            <a:endParaRPr lang="en-US" dirty="0"/>
          </a:p>
        </p:txBody>
      </p:sp>
      <p:pic>
        <p:nvPicPr>
          <p:cNvPr id="57349" name="Picture 5" descr="http://t2.gstatic.com/images?q=tbn:ANd9GcTHzpBZL2py8FfOmk_vThFwywA-TLx22csmJWSbERYtd5S-AhaJ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2780928"/>
            <a:ext cx="1324832" cy="1654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3058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Tahoma" pitchFamily="34" charset="0"/>
                <a:cs typeface="Tahoma" pitchFamily="34" charset="0"/>
              </a:rPr>
              <a:t>Making enough for pre-clinical</a:t>
            </a:r>
            <a:endParaRPr lang="en-US" sz="3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" y="1052736"/>
            <a:ext cx="901065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426918"/>
            <a:ext cx="5495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235424"/>
            <a:ext cx="9715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285728"/>
            <a:ext cx="971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4265662" y="4530501"/>
          <a:ext cx="131445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Visio" r:id="rId8" imgW="1314704" imgH="1274618" progId="Visio.Drawing.11">
                  <p:link updateAutomatic="1"/>
                </p:oleObj>
              </mc:Choice>
              <mc:Fallback>
                <p:oleObj name="Visio" r:id="rId8" imgW="1314704" imgH="1274618" progId="Visio.Drawing.11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62" y="4530501"/>
                        <a:ext cx="131445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23864" y="3458691"/>
            <a:ext cx="1524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loud Callout 9"/>
          <p:cNvSpPr/>
          <p:nvPr/>
        </p:nvSpPr>
        <p:spPr>
          <a:xfrm>
            <a:off x="107504" y="2996952"/>
            <a:ext cx="1944216" cy="1368152"/>
          </a:xfrm>
          <a:prstGeom prst="cloudCallout">
            <a:avLst>
              <a:gd name="adj1" fmla="val 51221"/>
              <a:gd name="adj2" fmla="val 63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Supply chain thinking?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now?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6000" dirty="0" smtClean="0"/>
              <a:t>Modernization – the route to salvation?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AGENDA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002A54"/>
              </a:buClr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Clr>
                <a:srgbClr val="002A54"/>
              </a:buClr>
            </a:pPr>
            <a:r>
              <a:rPr lang="en-US" sz="2800" dirty="0" smtClean="0"/>
              <a:t>A brave new world?</a:t>
            </a:r>
          </a:p>
          <a:p>
            <a:pPr eaLnBrk="1" hangingPunct="1">
              <a:lnSpc>
                <a:spcPct val="80000"/>
              </a:lnSpc>
              <a:buClr>
                <a:srgbClr val="002A54"/>
              </a:buClr>
            </a:pPr>
            <a:r>
              <a:rPr lang="en-GB" sz="2800" dirty="0" smtClean="0"/>
              <a:t>Where are we now?</a:t>
            </a:r>
          </a:p>
          <a:p>
            <a:pPr eaLnBrk="1" hangingPunct="1">
              <a:lnSpc>
                <a:spcPct val="80000"/>
              </a:lnSpc>
              <a:buClr>
                <a:srgbClr val="002A54"/>
              </a:buClr>
            </a:pPr>
            <a:r>
              <a:rPr lang="en-GB" sz="2800" dirty="0" smtClean="0"/>
              <a:t>Modernization – the route to salvation?</a:t>
            </a:r>
          </a:p>
          <a:p>
            <a:pPr eaLnBrk="1" hangingPunct="1">
              <a:lnSpc>
                <a:spcPct val="80000"/>
              </a:lnSpc>
              <a:buClr>
                <a:srgbClr val="002A54"/>
              </a:buClr>
            </a:pPr>
            <a:r>
              <a:rPr lang="en-GB" sz="2800" dirty="0" smtClean="0"/>
              <a:t>What COULD the future hold?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Clr>
                <a:srgbClr val="002A54"/>
              </a:buClr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Clr>
                <a:srgbClr val="002A54"/>
              </a:buClr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163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en-GB" sz="2800" b="1" dirty="0" smtClean="0">
                <a:latin typeface="Tahoma" pitchFamily="34" charset="0"/>
              </a:rPr>
              <a:t>The 21</a:t>
            </a:r>
            <a:r>
              <a:rPr lang="en-GB" sz="2800" b="1" baseline="30000" dirty="0" smtClean="0">
                <a:latin typeface="Tahoma" pitchFamily="34" charset="0"/>
              </a:rPr>
              <a:t>st</a:t>
            </a:r>
            <a:r>
              <a:rPr lang="en-GB" sz="2800" b="1" dirty="0" smtClean="0">
                <a:latin typeface="Tahoma" pitchFamily="34" charset="0"/>
              </a:rPr>
              <a:t> Century Initiative</a:t>
            </a:r>
            <a:endParaRPr lang="en-US" sz="2800" b="1" dirty="0" smtClean="0">
              <a:latin typeface="Tahoma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389437"/>
          </a:xfrm>
        </p:spPr>
        <p:txBody>
          <a:bodyPr/>
          <a:lstStyle/>
          <a:p>
            <a:pPr lvl="1"/>
            <a:r>
              <a:rPr lang="en-GB" sz="2400" dirty="0" smtClean="0"/>
              <a:t>Pharmaceutical </a:t>
            </a:r>
            <a:r>
              <a:rPr lang="en-GB" sz="2400" dirty="0" err="1" smtClean="0"/>
              <a:t>cGMP’s</a:t>
            </a:r>
            <a:r>
              <a:rPr lang="en-GB" sz="2400" dirty="0" smtClean="0"/>
              <a:t> for the 21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Century – A Risk-Based Approach:</a:t>
            </a:r>
          </a:p>
          <a:p>
            <a:pPr lvl="1"/>
            <a:r>
              <a:rPr lang="en-GB" sz="2400" dirty="0" smtClean="0"/>
              <a:t>Started 2002 and reported late 2004</a:t>
            </a:r>
          </a:p>
          <a:p>
            <a:pPr lvl="1"/>
            <a:r>
              <a:rPr lang="en-GB" sz="2400" dirty="0" smtClean="0"/>
              <a:t>Desired state:</a:t>
            </a:r>
          </a:p>
          <a:p>
            <a:pPr lvl="1">
              <a:buFont typeface="Wingdings 2" pitchFamily="18" charset="2"/>
              <a:buNone/>
            </a:pPr>
            <a:endParaRPr lang="en-GB" sz="2400" dirty="0" smtClean="0"/>
          </a:p>
          <a:p>
            <a:pPr lvl="1">
              <a:buFont typeface="Wingdings 2" pitchFamily="18" charset="2"/>
              <a:buNone/>
            </a:pPr>
            <a:r>
              <a:rPr lang="en-GB" sz="2400" dirty="0" smtClean="0"/>
              <a:t>“A maximally efficient, agile, flexible pharmaceutical manufacturing sector </a:t>
            </a:r>
            <a:r>
              <a:rPr lang="en-GB" sz="2400" b="1" u="sng" dirty="0" smtClean="0"/>
              <a:t>without</a:t>
            </a:r>
            <a:r>
              <a:rPr lang="en-GB" sz="2400" b="1" dirty="0" smtClean="0"/>
              <a:t> </a:t>
            </a:r>
            <a:r>
              <a:rPr lang="en-GB" sz="2400" dirty="0" smtClean="0"/>
              <a:t>extensive regulatory oversight.”</a:t>
            </a:r>
          </a:p>
          <a:p>
            <a:pPr lvl="1">
              <a:buFont typeface="Wingdings 2" pitchFamily="18" charset="2"/>
              <a:buNone/>
            </a:pPr>
            <a:endParaRPr lang="en-GB" sz="2000" dirty="0" smtClean="0"/>
          </a:p>
          <a:p>
            <a:pPr lvl="1">
              <a:buFont typeface="Wingdings 2" pitchFamily="18" charset="2"/>
              <a:buNone/>
            </a:pPr>
            <a:r>
              <a:rPr lang="en-US" sz="1800" dirty="0" smtClean="0"/>
              <a:t>Dr. Janet Woodcock, the U.S. Food and Drug Administration's Deputy Commissioner for Operations</a:t>
            </a:r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Font typeface="Wingdings 2" pitchFamily="18" charset="2"/>
              <a:buNone/>
            </a:pPr>
            <a:endParaRPr lang="en-GB" sz="2000" dirty="0" smtClean="0"/>
          </a:p>
          <a:p>
            <a:endParaRPr lang="en-GB" sz="2200" dirty="0" smtClean="0"/>
          </a:p>
          <a:p>
            <a:pPr>
              <a:buFont typeface="Wingdings 2" pitchFamily="18" charset="2"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en-GB" sz="2800" b="1" dirty="0" smtClean="0">
                <a:latin typeface="Tahoma" pitchFamily="34" charset="0"/>
              </a:rPr>
              <a:t>Quality by Design (ICH Q8) and PAT</a:t>
            </a:r>
            <a:endParaRPr lang="en-US" sz="2800" b="1" dirty="0" smtClean="0">
              <a:latin typeface="Tahoma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5938"/>
            <a:ext cx="8229600" cy="4389437"/>
          </a:xfrm>
        </p:spPr>
        <p:txBody>
          <a:bodyPr/>
          <a:lstStyle/>
          <a:p>
            <a:pPr lvl="1"/>
            <a:r>
              <a:rPr lang="en-GB" dirty="0" err="1" smtClean="0"/>
              <a:t>QbD</a:t>
            </a:r>
            <a:r>
              <a:rPr lang="en-GB" dirty="0" smtClean="0"/>
              <a:t> Concepts</a:t>
            </a:r>
          </a:p>
          <a:p>
            <a:pPr lvl="2"/>
            <a:r>
              <a:rPr lang="en-GB" sz="2000" dirty="0" smtClean="0"/>
              <a:t>Quality should be built in by design</a:t>
            </a:r>
          </a:p>
          <a:p>
            <a:pPr lvl="2"/>
            <a:r>
              <a:rPr lang="en-GB" sz="2000" dirty="0" smtClean="0"/>
              <a:t>Focus on product knowledge and process understanding</a:t>
            </a:r>
          </a:p>
          <a:p>
            <a:pPr lvl="2"/>
            <a:r>
              <a:rPr lang="en-GB" sz="2000" dirty="0" smtClean="0"/>
              <a:t>Establishment of design space</a:t>
            </a:r>
          </a:p>
          <a:p>
            <a:pPr lvl="1"/>
            <a:r>
              <a:rPr lang="en-GB" dirty="0" smtClean="0"/>
              <a:t>Provide opportunities for flexible regulatory approaches</a:t>
            </a:r>
          </a:p>
          <a:p>
            <a:pPr lvl="2"/>
            <a:r>
              <a:rPr lang="en-GB" sz="2000" dirty="0" smtClean="0"/>
              <a:t>Risk-based regulatory decisions</a:t>
            </a:r>
          </a:p>
          <a:p>
            <a:pPr lvl="2"/>
            <a:r>
              <a:rPr lang="en-GB" sz="2000" dirty="0" smtClean="0"/>
              <a:t>Real-time quality control and less release testing</a:t>
            </a:r>
          </a:p>
          <a:p>
            <a:pPr lvl="2"/>
            <a:r>
              <a:rPr lang="en-GB" sz="2000" dirty="0" smtClean="0"/>
              <a:t>Process improvement within design space without further review</a:t>
            </a:r>
          </a:p>
          <a:p>
            <a:pPr lvl="2"/>
            <a:r>
              <a:rPr lang="en-GB" sz="2000" dirty="0" smtClean="0"/>
              <a:t>Reduction in post-approval submissions</a:t>
            </a:r>
          </a:p>
          <a:p>
            <a:pPr lvl="1"/>
            <a:r>
              <a:rPr lang="en-GB" dirty="0" smtClean="0"/>
              <a:t>PAT tools facilitates introduction of </a:t>
            </a:r>
            <a:r>
              <a:rPr lang="en-GB" dirty="0" err="1" smtClean="0"/>
              <a:t>QbD</a:t>
            </a:r>
            <a:endParaRPr lang="en-GB" dirty="0" smtClean="0"/>
          </a:p>
          <a:p>
            <a:pPr lvl="2"/>
            <a:endParaRPr lang="en-GB" sz="2000" dirty="0" smtClean="0"/>
          </a:p>
          <a:p>
            <a:pPr lvl="1"/>
            <a:endParaRPr lang="en-GB" sz="23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Font typeface="Wingdings 2" pitchFamily="18" charset="2"/>
              <a:buNone/>
            </a:pPr>
            <a:endParaRPr lang="en-GB" sz="2000" dirty="0" smtClean="0"/>
          </a:p>
          <a:p>
            <a:endParaRPr lang="en-GB" sz="2200" dirty="0" smtClean="0"/>
          </a:p>
          <a:p>
            <a:pPr>
              <a:buFont typeface="Wingdings 2" pitchFamily="18" charset="2"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GB" sz="2800" b="1" dirty="0" smtClean="0">
                <a:latin typeface="Tahoma" pitchFamily="34" charset="0"/>
              </a:rPr>
              <a:t>History of industrial improvement</a:t>
            </a:r>
            <a:endParaRPr lang="en-US" sz="2800" b="1" dirty="0" smtClean="0">
              <a:latin typeface="Tahoma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Industrial Engineering</a:t>
            </a:r>
          </a:p>
          <a:p>
            <a:r>
              <a:rPr lang="en-GB" sz="2400" dirty="0" smtClean="0"/>
              <a:t>Total Quality Management (TQM)</a:t>
            </a:r>
          </a:p>
          <a:p>
            <a:r>
              <a:rPr lang="en-GB" sz="2400" dirty="0" smtClean="0"/>
              <a:t>World Class Manufacturing (WCM)</a:t>
            </a:r>
          </a:p>
          <a:p>
            <a:r>
              <a:rPr lang="en-GB" sz="2400" dirty="0" smtClean="0"/>
              <a:t>Theory of Constraints (</a:t>
            </a:r>
            <a:r>
              <a:rPr lang="en-GB" sz="2400" dirty="0" err="1" smtClean="0"/>
              <a:t>ToC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Lean and 6 sigma</a:t>
            </a:r>
          </a:p>
          <a:p>
            <a:r>
              <a:rPr lang="en-GB" sz="2400" dirty="0" smtClean="0"/>
              <a:t>Toyota Production System (TPS)</a:t>
            </a:r>
          </a:p>
          <a:p>
            <a:r>
              <a:rPr lang="en-GB" sz="2400" dirty="0" smtClean="0"/>
              <a:t>Systems Thinking</a:t>
            </a:r>
          </a:p>
          <a:p>
            <a:r>
              <a:rPr lang="en-GB" sz="2400" dirty="0" smtClean="0"/>
              <a:t>Deming wrote the book!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FontTx/>
              <a:buNone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GB" sz="2800" b="1" smtClean="0">
                <a:latin typeface="Tahoma" pitchFamily="34" charset="0"/>
              </a:rPr>
              <a:t>Lean background</a:t>
            </a:r>
            <a:endParaRPr lang="en-US" sz="2800" b="1" smtClean="0">
              <a:latin typeface="Tahoma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NUMMI study, Womack &amp; Jones “The Machine That Changed the World”</a:t>
            </a:r>
          </a:p>
          <a:p>
            <a:r>
              <a:rPr lang="en-GB" sz="2400" dirty="0" smtClean="0"/>
              <a:t>Based on Toyota Production System (TPS)</a:t>
            </a:r>
          </a:p>
          <a:p>
            <a:r>
              <a:rPr lang="en-GB" sz="2400" dirty="0" smtClean="0"/>
              <a:t>Reduce time between getting order and money in</a:t>
            </a:r>
          </a:p>
          <a:p>
            <a:pPr lvl="1"/>
            <a:r>
              <a:rPr lang="en-GB" dirty="0" smtClean="0"/>
              <a:t>Respect for people</a:t>
            </a:r>
          </a:p>
          <a:p>
            <a:pPr lvl="1"/>
            <a:r>
              <a:rPr lang="en-GB" dirty="0" smtClean="0"/>
              <a:t>Continuous improvement</a:t>
            </a:r>
          </a:p>
          <a:p>
            <a:r>
              <a:rPr lang="en-GB" sz="2400" dirty="0" smtClean="0"/>
              <a:t>Five principles</a:t>
            </a:r>
          </a:p>
          <a:p>
            <a:r>
              <a:rPr lang="en-GB" sz="2400" dirty="0" smtClean="0"/>
              <a:t>Many parallels with TQM, WCM, TOC, etc.</a:t>
            </a:r>
          </a:p>
          <a:p>
            <a:r>
              <a:rPr lang="en-GB" sz="2400" dirty="0" smtClean="0"/>
              <a:t>Relate to modernization</a:t>
            </a:r>
            <a:endParaRPr lang="en-GB" sz="2000" dirty="0" smtClean="0"/>
          </a:p>
          <a:p>
            <a:endParaRPr lang="en-GB" sz="2000" dirty="0" smtClean="0"/>
          </a:p>
          <a:p>
            <a:pPr>
              <a:buFontTx/>
              <a:buNone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r>
              <a:rPr lang="en-GB" sz="2800" b="1" smtClean="0">
                <a:latin typeface="Tahoma" pitchFamily="34" charset="0"/>
              </a:rPr>
              <a:t>Five Principles of Lean</a:t>
            </a:r>
            <a:endParaRPr lang="en-US" sz="2800" b="1" smtClean="0">
              <a:latin typeface="Tahoma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13"/>
            <a:ext cx="8229600" cy="4389437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1. Specify value from the standpoint of the end customer by product family. </a:t>
            </a:r>
          </a:p>
          <a:p>
            <a:pPr>
              <a:buFontTx/>
              <a:buNone/>
            </a:pPr>
            <a:r>
              <a:rPr lang="en-US" sz="2000" smtClean="0"/>
              <a:t>2. Identify all the steps in the value stream for each product family, eliminating whenever possible those steps that do not create value.</a:t>
            </a:r>
          </a:p>
          <a:p>
            <a:pPr>
              <a:buFontTx/>
              <a:buNone/>
            </a:pPr>
            <a:r>
              <a:rPr lang="en-US" sz="2000" smtClean="0"/>
              <a:t>3. Make the value-creating steps occur in tight sequence so that the product will flow smoothly toward the customer.</a:t>
            </a:r>
          </a:p>
          <a:p>
            <a:pPr>
              <a:buFontTx/>
              <a:buNone/>
            </a:pPr>
            <a:r>
              <a:rPr lang="en-US" sz="2000" smtClean="0"/>
              <a:t>4. As flow is introduced, let customers pull value from the next upstream activity. </a:t>
            </a:r>
          </a:p>
          <a:p>
            <a:pPr>
              <a:buFontTx/>
              <a:buNone/>
            </a:pPr>
            <a:r>
              <a:rPr lang="en-US" sz="2000" smtClean="0"/>
              <a:t>5. As value is specified, value streams are identified, wasted steps are removed, and flow and pull are introduced, continue until a state of perfection is  reached in which value is created with no waste.</a:t>
            </a: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305800" cy="1143000"/>
          </a:xfrm>
        </p:spPr>
        <p:txBody>
          <a:bodyPr/>
          <a:lstStyle/>
          <a:p>
            <a:r>
              <a:rPr lang="en-GB" sz="2800" b="1" smtClean="0">
                <a:latin typeface="Tahoma" pitchFamily="34" charset="0"/>
              </a:rPr>
              <a:t>Process Village v Value Stream</a:t>
            </a:r>
            <a:endParaRPr lang="en-US" sz="2800" b="1" smtClean="0"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4650" y="1928813"/>
            <a:ext cx="8229600" cy="43894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smtClean="0"/>
          </a:p>
          <a:p>
            <a:pPr lvl="1"/>
            <a:endParaRPr lang="en-US" sz="20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12875"/>
            <a:ext cx="8208963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60350"/>
            <a:ext cx="8461375" cy="1143000"/>
          </a:xfrm>
        </p:spPr>
        <p:txBody>
          <a:bodyPr/>
          <a:lstStyle/>
          <a:p>
            <a:r>
              <a:rPr lang="en-GB" sz="2800" b="1" smtClean="0">
                <a:latin typeface="Tahoma" pitchFamily="34" charset="0"/>
              </a:rPr>
              <a:t>Traditional functional layout– solid dose</a:t>
            </a:r>
            <a:endParaRPr lang="en-US" sz="2800" b="1" smtClean="0"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73238"/>
            <a:ext cx="8382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4221163"/>
            <a:ext cx="23050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/>
              <a:t>Key points:</a:t>
            </a:r>
          </a:p>
          <a:p>
            <a:r>
              <a:rPr lang="en-GB" dirty="0"/>
              <a:t>Large batches</a:t>
            </a:r>
          </a:p>
          <a:p>
            <a:r>
              <a:rPr lang="en-GB" dirty="0"/>
              <a:t>Produce to forecast</a:t>
            </a:r>
          </a:p>
          <a:p>
            <a:r>
              <a:rPr lang="en-GB" dirty="0"/>
              <a:t>High in-process inventory</a:t>
            </a:r>
          </a:p>
          <a:p>
            <a:r>
              <a:rPr lang="en-GB" dirty="0"/>
              <a:t>Defects are hidden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305800" cy="1143000"/>
          </a:xfrm>
        </p:spPr>
        <p:txBody>
          <a:bodyPr/>
          <a:lstStyle/>
          <a:p>
            <a:r>
              <a:rPr lang="en-GB" sz="2800" b="1" smtClean="0">
                <a:latin typeface="Tahoma" pitchFamily="34" charset="0"/>
              </a:rPr>
              <a:t>Value stream alignment – solid dose</a:t>
            </a:r>
            <a:endParaRPr lang="en-US" sz="2800" b="1" smtClean="0">
              <a:latin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41438"/>
            <a:ext cx="84963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8" y="3429000"/>
            <a:ext cx="8353425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/>
              <a:t>Key points:</a:t>
            </a:r>
          </a:p>
          <a:p>
            <a:r>
              <a:rPr lang="en-GB" dirty="0"/>
              <a:t>Schedule pacemaker only.</a:t>
            </a:r>
          </a:p>
          <a:p>
            <a:r>
              <a:rPr lang="en-GB" dirty="0"/>
              <a:t>Set rate at TAKT (</a:t>
            </a:r>
            <a:r>
              <a:rPr lang="en-US" dirty="0"/>
              <a:t>Production rate required to match rate of consumption in the market place.</a:t>
            </a:r>
          </a:p>
          <a:p>
            <a:r>
              <a:rPr lang="en-GB" dirty="0"/>
              <a:t>Pull from the pacemaker (</a:t>
            </a:r>
            <a:r>
              <a:rPr lang="en-GB" dirty="0" err="1"/>
              <a:t>Kanbans</a:t>
            </a:r>
            <a:r>
              <a:rPr lang="en-GB" dirty="0"/>
              <a:t> and supermarkets)</a:t>
            </a:r>
          </a:p>
          <a:p>
            <a:r>
              <a:rPr lang="en-GB"/>
              <a:t>Solve production problems (A3 Management)</a:t>
            </a:r>
          </a:p>
          <a:p>
            <a:r>
              <a:rPr lang="en-GB" dirty="0"/>
              <a:t>Take out variation (SPC).</a:t>
            </a:r>
          </a:p>
          <a:p>
            <a:r>
              <a:rPr lang="en-GB" dirty="0"/>
              <a:t>Reduce defect rates on incoming materials.</a:t>
            </a:r>
          </a:p>
          <a:p>
            <a:r>
              <a:rPr lang="en-GB" dirty="0"/>
              <a:t>Use Single Minute Exchange of Dies (SMED) to reduce cycle time</a:t>
            </a:r>
          </a:p>
          <a:p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6000" dirty="0" smtClean="0"/>
              <a:t>What COULD the future hold?</a:t>
            </a:r>
            <a:endParaRPr lang="en-US" sz="6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87375" y="-315416"/>
            <a:ext cx="8305800" cy="1143001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Tahoma" pitchFamily="34" charset="0"/>
                <a:cs typeface="Tahoma" pitchFamily="34" charset="0"/>
              </a:rPr>
              <a:t>Overview of a development process</a:t>
            </a:r>
            <a:endParaRPr lang="en-US" sz="32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858366"/>
            <a:ext cx="78486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925" y="5381203"/>
            <a:ext cx="7000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14"/>
          <p:cNvSpPr txBox="1">
            <a:spLocks noChangeArrowheads="1"/>
          </p:cNvSpPr>
          <p:nvPr/>
        </p:nvSpPr>
        <p:spPr bwMode="auto">
          <a:xfrm>
            <a:off x="6516688" y="4149725"/>
            <a:ext cx="10795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Safety</a:t>
            </a:r>
          </a:p>
          <a:p>
            <a:r>
              <a:rPr lang="en-GB" dirty="0"/>
              <a:t>Efficacy</a:t>
            </a:r>
          </a:p>
          <a:p>
            <a:r>
              <a:rPr lang="en-GB" dirty="0"/>
              <a:t>Quality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The world of Pharma has changed!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79923"/>
            <a:ext cx="8229600" cy="359734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generic alternatives</a:t>
            </a:r>
            <a:endParaRPr lang="en-US" sz="2800" dirty="0" smtClean="0"/>
          </a:p>
          <a:p>
            <a:r>
              <a:rPr lang="en-US" sz="2800" dirty="0" smtClean="0"/>
              <a:t>growth of biologics</a:t>
            </a:r>
          </a:p>
          <a:p>
            <a:r>
              <a:rPr lang="en-US" sz="2800" dirty="0" smtClean="0"/>
              <a:t>regenerative medicine</a:t>
            </a:r>
          </a:p>
          <a:p>
            <a:r>
              <a:rPr lang="en-US" sz="2800" dirty="0" smtClean="0"/>
              <a:t>stratified medicine</a:t>
            </a:r>
          </a:p>
          <a:p>
            <a:r>
              <a:rPr lang="en-US" sz="2800" dirty="0" smtClean="0"/>
              <a:t>orphan drugs</a:t>
            </a:r>
          </a:p>
          <a:p>
            <a:r>
              <a:rPr lang="en-US" sz="2800" dirty="0" smtClean="0"/>
              <a:t>personalized medicines</a:t>
            </a:r>
          </a:p>
          <a:p>
            <a:r>
              <a:rPr lang="en-US" sz="2800" dirty="0" smtClean="0"/>
              <a:t>…etc, etc?</a:t>
            </a:r>
          </a:p>
          <a:p>
            <a:pPr eaLnBrk="1" hangingPunct="1">
              <a:lnSpc>
                <a:spcPct val="80000"/>
              </a:lnSpc>
              <a:buClr>
                <a:srgbClr val="002A54"/>
              </a:buClr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09575" y="-27384"/>
            <a:ext cx="8455025" cy="114458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Tahoma" pitchFamily="34" charset="0"/>
                <a:cs typeface="Tahoma" pitchFamily="34" charset="0"/>
              </a:rPr>
              <a:t>Principles of Prototyping</a:t>
            </a:r>
            <a:endParaRPr lang="en-US" sz="32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3752850"/>
            <a:ext cx="76485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684213" y="1200720"/>
            <a:ext cx="755967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Design prototype based on full stakeholder involvement, including marketing, manufacturing, procurement, key suppliers</a:t>
            </a:r>
            <a:endParaRPr lang="en-US" sz="1800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Allocate overall management responsibility for the programme</a:t>
            </a:r>
            <a:endParaRPr lang="en-US" sz="1800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Discovery research stays with prototype testing - iterative</a:t>
            </a:r>
            <a:endParaRPr lang="en-US" sz="1800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Focus on manufacturability of compounds using predictive methods</a:t>
            </a:r>
            <a:endParaRPr lang="en-US" sz="1800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Build a deep understanding of material and process capability</a:t>
            </a:r>
            <a:endParaRPr lang="en-US" sz="1800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Institutionalise risk management into development programmes</a:t>
            </a:r>
            <a:endParaRPr lang="en-US" sz="1800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Build an outline of the end-to-end supply chain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31775" y="0"/>
            <a:ext cx="86614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Tahoma" pitchFamily="34" charset="0"/>
                <a:cs typeface="Tahoma" pitchFamily="34" charset="0"/>
              </a:rPr>
              <a:t>Principles of Commercial Supply</a:t>
            </a:r>
            <a:endParaRPr lang="en-US" sz="32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57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5445125"/>
            <a:ext cx="7000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524750" y="4149725"/>
            <a:ext cx="12239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accent4">
                    <a:lumMod val="25000"/>
                  </a:schemeClr>
                </a:solidFill>
              </a:rPr>
              <a:t>Safety</a:t>
            </a:r>
          </a:p>
          <a:p>
            <a:pPr>
              <a:defRPr/>
            </a:pPr>
            <a:r>
              <a:rPr lang="en-GB" sz="1600" dirty="0">
                <a:solidFill>
                  <a:schemeClr val="accent4">
                    <a:lumMod val="25000"/>
                  </a:schemeClr>
                </a:solidFill>
              </a:rPr>
              <a:t>Efficacy</a:t>
            </a:r>
          </a:p>
          <a:p>
            <a:pPr>
              <a:defRPr/>
            </a:pPr>
            <a:r>
              <a:rPr lang="en-GB" sz="1600" dirty="0">
                <a:solidFill>
                  <a:schemeClr val="accent4">
                    <a:lumMod val="25000"/>
                  </a:schemeClr>
                </a:solidFill>
              </a:rPr>
              <a:t>Quality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740150"/>
            <a:ext cx="72771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850" y="1196975"/>
            <a:ext cx="8410575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GMP/GDP mind-set from the </a:t>
            </a:r>
            <a:r>
              <a:rPr lang="en-GB" dirty="0" smtClean="0"/>
              <a:t>start: Good Supply-chain Practice - GSP</a:t>
            </a:r>
            <a:endParaRPr lang="en-GB" dirty="0"/>
          </a:p>
          <a:p>
            <a:pPr>
              <a:defRPr/>
            </a:pPr>
            <a:r>
              <a:rPr lang="en-GB" sz="1800" dirty="0">
                <a:solidFill>
                  <a:schemeClr val="accent4">
                    <a:lumMod val="25000"/>
                  </a:schemeClr>
                </a:solidFill>
              </a:rPr>
              <a:t>Change emphasis from validation to process understanding/capability</a:t>
            </a:r>
            <a:endParaRPr lang="en-US" sz="18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US" sz="1800" dirty="0">
                <a:solidFill>
                  <a:schemeClr val="accent4">
                    <a:lumMod val="25000"/>
                  </a:schemeClr>
                </a:solidFill>
              </a:rPr>
              <a:t>Place responsibility for defective work on the producers not the quality function</a:t>
            </a:r>
          </a:p>
          <a:p>
            <a:pPr>
              <a:defRPr/>
            </a:pPr>
            <a:r>
              <a:rPr lang="en-US" sz="1800" dirty="0">
                <a:solidFill>
                  <a:schemeClr val="accent4">
                    <a:lumMod val="25000"/>
                  </a:schemeClr>
                </a:solidFill>
              </a:rPr>
              <a:t>Re-define the role of ‘quality’ into improvement activities</a:t>
            </a:r>
          </a:p>
          <a:p>
            <a:pPr>
              <a:defRPr/>
            </a:pPr>
            <a:r>
              <a:rPr lang="en-US" sz="1800" dirty="0">
                <a:solidFill>
                  <a:schemeClr val="accent4">
                    <a:lumMod val="25000"/>
                  </a:schemeClr>
                </a:solidFill>
              </a:rPr>
              <a:t>Deploy PAT</a:t>
            </a:r>
          </a:p>
          <a:p>
            <a:pPr>
              <a:defRPr/>
            </a:pPr>
            <a:r>
              <a:rPr lang="en-US" sz="1800" dirty="0">
                <a:solidFill>
                  <a:schemeClr val="accent4">
                    <a:lumMod val="25000"/>
                  </a:schemeClr>
                </a:solidFill>
              </a:rPr>
              <a:t>Become ‘business process’ oriented and </a:t>
            </a: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</a:rPr>
              <a:t>quality systems 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</a:rPr>
              <a:t>aware</a:t>
            </a:r>
          </a:p>
          <a:p>
            <a:pPr>
              <a:defRPr/>
            </a:pPr>
            <a:r>
              <a:rPr lang="en-GB" sz="1800" dirty="0">
                <a:solidFill>
                  <a:schemeClr val="accent4">
                    <a:lumMod val="25000"/>
                  </a:schemeClr>
                </a:solidFill>
              </a:rPr>
              <a:t>Institutionalise risk management into supply </a:t>
            </a:r>
            <a:r>
              <a:rPr lang="en-GB" sz="1800" dirty="0" smtClean="0">
                <a:solidFill>
                  <a:schemeClr val="accent4">
                    <a:lumMod val="25000"/>
                  </a:schemeClr>
                </a:solidFill>
              </a:rPr>
              <a:t>chain</a:t>
            </a:r>
            <a:endParaRPr lang="en-GB" sz="18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GB" sz="3200" b="1" dirty="0" smtClean="0">
                <a:latin typeface="Tahoma" pitchFamily="34" charset="0"/>
                <a:cs typeface="Tahoma" pitchFamily="34" charset="0"/>
              </a:rPr>
              <a:t>Some radical concluding thoughts</a:t>
            </a:r>
            <a:endParaRPr lang="en-US" sz="3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89437"/>
          </a:xfrm>
        </p:spPr>
        <p:txBody>
          <a:bodyPr/>
          <a:lstStyle/>
          <a:p>
            <a:r>
              <a:rPr lang="en-GB" dirty="0" smtClean="0"/>
              <a:t>Turn the development process on its head – put patient-use first</a:t>
            </a:r>
          </a:p>
          <a:p>
            <a:r>
              <a:rPr lang="en-GB" dirty="0" smtClean="0"/>
              <a:t>Don’t award patents for molecules until they are working prototypes</a:t>
            </a:r>
          </a:p>
          <a:p>
            <a:r>
              <a:rPr lang="en-GB" dirty="0" smtClean="0"/>
              <a:t>Supply chain for clinic and the market should be under one responsibility - with strong SCM competencies</a:t>
            </a:r>
          </a:p>
          <a:p>
            <a:r>
              <a:rPr lang="en-GB" dirty="0" smtClean="0"/>
              <a:t>Teach SCM principles at University to our chemists, pharmacists etc.</a:t>
            </a:r>
          </a:p>
          <a:p>
            <a:r>
              <a:rPr lang="en-GB" dirty="0" smtClean="0"/>
              <a:t>The IND/CTA CMC review process should require a higher level of understanding of the compound and it’s manufacturability </a:t>
            </a:r>
          </a:p>
          <a:p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GB" sz="3200" b="1" dirty="0" smtClean="0">
                <a:latin typeface="Tahoma" pitchFamily="34" charset="0"/>
                <a:cs typeface="Tahoma" pitchFamily="34" charset="0"/>
              </a:rPr>
              <a:t>More radical concluding thoughts</a:t>
            </a:r>
            <a:endParaRPr lang="en-US" sz="3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/>
          <a:lstStyle/>
          <a:p>
            <a:r>
              <a:rPr lang="en-GB" dirty="0" smtClean="0"/>
              <a:t>Companies intent on making a financial exit before commercialization should prove the supply chain foundation is sound</a:t>
            </a:r>
          </a:p>
          <a:p>
            <a:r>
              <a:rPr lang="en-GB" dirty="0" smtClean="0"/>
              <a:t>Big Pharma should demand supply chain integrity from the companies they do licensing deals with</a:t>
            </a:r>
          </a:p>
          <a:p>
            <a:r>
              <a:rPr lang="en-GB" dirty="0" smtClean="0"/>
              <a:t>Regulations won’t solve the issues, and in EU they are likely to make matters worse.</a:t>
            </a:r>
          </a:p>
          <a:p>
            <a:r>
              <a:rPr lang="en-GB" dirty="0" smtClean="0"/>
              <a:t>Big Pharma </a:t>
            </a:r>
            <a:r>
              <a:rPr lang="en-GB" dirty="0" err="1" smtClean="0"/>
              <a:t>CEO’s</a:t>
            </a:r>
            <a:r>
              <a:rPr lang="en-GB" dirty="0" smtClean="0"/>
              <a:t> must step up to the plate and make change happen – learn from Toyota’s handling of the ‘fo0t pedal’ incident (scientists eventually found no defects in Toyota vehicles and put it down to driver error)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itle 1"/>
          <p:cNvSpPr>
            <a:spLocks noGrp="1"/>
          </p:cNvSpPr>
          <p:nvPr>
            <p:ph type="title" idx="4294967295"/>
          </p:nvPr>
        </p:nvSpPr>
        <p:spPr>
          <a:xfrm>
            <a:off x="304800" y="836712"/>
            <a:ext cx="8229600" cy="685800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Questions?</a:t>
            </a:r>
          </a:p>
        </p:txBody>
      </p:sp>
      <p:sp>
        <p:nvSpPr>
          <p:cNvPr id="41989" name="Content Placeholder 2"/>
          <p:cNvSpPr>
            <a:spLocks noGrp="1"/>
          </p:cNvSpPr>
          <p:nvPr>
            <p:ph idx="4294967295"/>
          </p:nvPr>
        </p:nvSpPr>
        <p:spPr>
          <a:xfrm>
            <a:off x="381000" y="1546448"/>
            <a:ext cx="8229600" cy="4762872"/>
          </a:xfrm>
        </p:spPr>
        <p:txBody>
          <a:bodyPr/>
          <a:lstStyle/>
          <a:p>
            <a:pPr eaLnBrk="1" hangingPunct="1"/>
            <a:r>
              <a:rPr lang="en-US" dirty="0" smtClean="0"/>
              <a:t>If there are any further questions, you can get to me in a number of ways:</a:t>
            </a:r>
          </a:p>
          <a:p>
            <a:pPr eaLnBrk="1" hangingPunct="1">
              <a:buNone/>
            </a:pPr>
            <a:r>
              <a:rPr lang="en-GB" dirty="0" smtClean="0"/>
              <a:t>T: +44(0)1656 667710</a:t>
            </a:r>
          </a:p>
          <a:p>
            <a:pPr eaLnBrk="1" hangingPunct="1">
              <a:buNone/>
            </a:pPr>
            <a:r>
              <a:rPr lang="en-GB" dirty="0" smtClean="0"/>
              <a:t>M: +44(0)7718 884816</a:t>
            </a:r>
          </a:p>
          <a:p>
            <a:pPr eaLnBrk="1" hangingPunct="1">
              <a:buNone/>
            </a:pPr>
            <a:r>
              <a:rPr lang="en-GB" dirty="0" smtClean="0"/>
              <a:t>E: </a:t>
            </a:r>
            <a:r>
              <a:rPr lang="en-GB" dirty="0" err="1" smtClean="0">
                <a:hlinkClick r:id="rId2"/>
              </a:rPr>
              <a:t>h.rees@pharmaflowltd.co.uk</a:t>
            </a:r>
            <a:endParaRPr lang="en-GB" dirty="0" smtClean="0"/>
          </a:p>
          <a:p>
            <a:pPr eaLnBrk="1" hangingPunct="1">
              <a:buNone/>
            </a:pPr>
            <a:r>
              <a:rPr lang="en-GB" dirty="0" smtClean="0"/>
              <a:t>W: </a:t>
            </a:r>
            <a:r>
              <a:rPr lang="en-GB" dirty="0" smtClean="0">
                <a:hlinkClick r:id="rId3"/>
              </a:rPr>
              <a:t>http://www.pharmaflowltd.co.uk</a:t>
            </a:r>
            <a:endParaRPr lang="en-GB" dirty="0" smtClean="0"/>
          </a:p>
          <a:p>
            <a:pPr eaLnBrk="1" hangingPunct="1">
              <a:buNone/>
            </a:pPr>
            <a:r>
              <a:rPr lang="en-GB" dirty="0" smtClean="0"/>
              <a:t>LinkedIn:</a:t>
            </a:r>
          </a:p>
          <a:p>
            <a:pPr eaLnBrk="1" hangingPunct="1">
              <a:buNone/>
            </a:pPr>
            <a:r>
              <a:rPr lang="en-GB" dirty="0" smtClean="0">
                <a:hlinkClick r:id="rId4"/>
              </a:rPr>
              <a:t>http://www.linkedin.com/profile/view?id=2432076&amp;trk=tab_pro</a:t>
            </a:r>
            <a:endParaRPr lang="en-GB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2600" y="2204864"/>
            <a:ext cx="220980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The world has changed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002A54"/>
              </a:buClr>
            </a:pPr>
            <a:endParaRPr lang="en-US" sz="2800" dirty="0" smtClean="0"/>
          </a:p>
          <a:p>
            <a:r>
              <a:rPr lang="en-US" sz="2800" dirty="0" smtClean="0"/>
              <a:t>Installment payment plans</a:t>
            </a:r>
          </a:p>
          <a:p>
            <a:r>
              <a:rPr lang="en-US" sz="2800" dirty="0" smtClean="0"/>
              <a:t>Used car trade-ins</a:t>
            </a:r>
          </a:p>
          <a:p>
            <a:r>
              <a:rPr lang="en-US" sz="2800" dirty="0" smtClean="0"/>
              <a:t>Sedan-type body</a:t>
            </a:r>
          </a:p>
          <a:p>
            <a:r>
              <a:rPr lang="en-US" sz="2800" dirty="0" smtClean="0"/>
              <a:t>Changing models yearly</a:t>
            </a:r>
          </a:p>
          <a:p>
            <a:r>
              <a:rPr lang="en-US" sz="2800" dirty="0" smtClean="0"/>
              <a:t>Improved roads</a:t>
            </a:r>
          </a:p>
          <a:p>
            <a:pPr eaLnBrk="1" hangingPunct="1">
              <a:lnSpc>
                <a:spcPct val="80000"/>
              </a:lnSpc>
              <a:buClr>
                <a:srgbClr val="002A54"/>
              </a:buClr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Question?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002A54"/>
              </a:buClr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Clr>
                <a:srgbClr val="002A54"/>
              </a:buClr>
              <a:buNone/>
            </a:pPr>
            <a:r>
              <a:rPr lang="en-GB" sz="2800" dirty="0" smtClean="0"/>
              <a:t>Pharma is so totally different to sectors like semi-</a:t>
            </a:r>
          </a:p>
          <a:p>
            <a:pPr eaLnBrk="1" hangingPunct="1">
              <a:lnSpc>
                <a:spcPct val="80000"/>
              </a:lnSpc>
              <a:buClr>
                <a:srgbClr val="002A54"/>
              </a:buClr>
              <a:buNone/>
            </a:pPr>
            <a:r>
              <a:rPr lang="en-GB" sz="2800" dirty="0" smtClean="0"/>
              <a:t>conductor (computer chips) and automotives that it</a:t>
            </a:r>
          </a:p>
          <a:p>
            <a:pPr eaLnBrk="1" hangingPunct="1">
              <a:lnSpc>
                <a:spcPct val="80000"/>
              </a:lnSpc>
              <a:buClr>
                <a:srgbClr val="002A54"/>
              </a:buClr>
              <a:buNone/>
            </a:pPr>
            <a:r>
              <a:rPr lang="en-GB" sz="2800" dirty="0" smtClean="0"/>
              <a:t>is impossible to replicate their ways of working:</a:t>
            </a:r>
          </a:p>
          <a:p>
            <a:pPr eaLnBrk="1" hangingPunct="1">
              <a:lnSpc>
                <a:spcPct val="80000"/>
              </a:lnSpc>
              <a:buClr>
                <a:srgbClr val="002A54"/>
              </a:buClr>
              <a:buNone/>
            </a:pPr>
            <a:endParaRPr lang="en-GB" sz="2800" dirty="0" smtClean="0"/>
          </a:p>
          <a:p>
            <a:pPr>
              <a:lnSpc>
                <a:spcPct val="80000"/>
              </a:lnSpc>
              <a:buClr>
                <a:srgbClr val="002A54"/>
              </a:buClr>
            </a:pPr>
            <a:r>
              <a:rPr lang="en-GB" sz="2800" dirty="0" smtClean="0"/>
              <a:t>Yes</a:t>
            </a:r>
          </a:p>
          <a:p>
            <a:pPr>
              <a:lnSpc>
                <a:spcPct val="80000"/>
              </a:lnSpc>
              <a:buClr>
                <a:srgbClr val="002A54"/>
              </a:buClr>
            </a:pPr>
            <a:r>
              <a:rPr lang="en-GB" sz="2800" dirty="0" smtClean="0"/>
              <a:t>No</a:t>
            </a:r>
          </a:p>
          <a:p>
            <a:pPr>
              <a:lnSpc>
                <a:spcPct val="80000"/>
              </a:lnSpc>
              <a:buClr>
                <a:srgbClr val="002A54"/>
              </a:buClr>
            </a:pPr>
            <a:r>
              <a:rPr lang="en-GB" sz="2800" dirty="0" smtClean="0"/>
              <a:t>Don’t know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Clr>
                <a:srgbClr val="002A54"/>
              </a:buClr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Clr>
                <a:srgbClr val="002A54"/>
              </a:buClr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16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6000" dirty="0" smtClean="0"/>
              <a:t>Where are we now?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en-GB" sz="3200" b="1" dirty="0" smtClean="0">
                <a:latin typeface="Tahoma" pitchFamily="34" charset="0"/>
                <a:cs typeface="Tahoma" pitchFamily="34" charset="0"/>
              </a:rPr>
              <a:t>Pharma as it was, and now is…</a:t>
            </a:r>
            <a:endParaRPr lang="en-US" sz="3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1970s</a:t>
            </a:r>
          </a:p>
          <a:p>
            <a:pPr lvl="1"/>
            <a:r>
              <a:rPr lang="en-GB" dirty="0" smtClean="0"/>
              <a:t>Vertical integration</a:t>
            </a:r>
          </a:p>
          <a:p>
            <a:pPr lvl="1"/>
            <a:r>
              <a:rPr lang="en-GB" dirty="0" smtClean="0"/>
              <a:t>Local presence in the company market</a:t>
            </a:r>
          </a:p>
          <a:p>
            <a:pPr lvl="1"/>
            <a:r>
              <a:rPr lang="en-GB" dirty="0" smtClean="0"/>
              <a:t>Mainly small molecule</a:t>
            </a:r>
          </a:p>
          <a:p>
            <a:r>
              <a:rPr lang="en-GB" dirty="0" smtClean="0"/>
              <a:t>2010s</a:t>
            </a:r>
          </a:p>
          <a:p>
            <a:pPr lvl="1"/>
            <a:r>
              <a:rPr lang="en-GB" dirty="0" smtClean="0"/>
              <a:t>innovator, virtual, biotech, generic/bio-</a:t>
            </a:r>
            <a:r>
              <a:rPr lang="en-GB" dirty="0" err="1" smtClean="0"/>
              <a:t>similars</a:t>
            </a:r>
            <a:r>
              <a:rPr lang="en-GB" dirty="0" smtClean="0"/>
              <a:t>, speciality Pharma</a:t>
            </a:r>
          </a:p>
          <a:p>
            <a:pPr lvl="1"/>
            <a:r>
              <a:rPr lang="en-GB" dirty="0" smtClean="0"/>
              <a:t>Biologics</a:t>
            </a:r>
          </a:p>
          <a:p>
            <a:pPr lvl="1"/>
            <a:r>
              <a:rPr lang="en-GB" dirty="0" smtClean="0"/>
              <a:t>Markets and supply locations globalize</a:t>
            </a:r>
          </a:p>
          <a:p>
            <a:pPr lvl="1"/>
            <a:endParaRPr lang="en-GB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sz="3200" b="1" dirty="0" smtClean="0">
                <a:latin typeface="Tahoma" pitchFamily="34" charset="0"/>
                <a:cs typeface="Tahoma" pitchFamily="34" charset="0"/>
              </a:rPr>
              <a:t>The vicious circle of outsourcing</a:t>
            </a:r>
            <a:endParaRPr lang="en-US" sz="32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25556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Disconnection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18448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Innovations cost ‘real’ money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0932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Opportunities for error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9704" y="4797152"/>
            <a:ext cx="248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Price escalation from lock-in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299695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Control over lead times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6024" y="4643844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Tactical, arms length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21" grpId="0">
        <p:bldAsOne/>
      </p:bldGraphic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143000"/>
          </a:xfrm>
        </p:spPr>
        <p:txBody>
          <a:bodyPr>
            <a:normAutofit/>
          </a:bodyPr>
          <a:lstStyle/>
          <a:p>
            <a:r>
              <a:rPr lang="en-GB" sz="3200" b="1" u="sng" dirty="0" err="1" smtClean="0">
                <a:latin typeface="Tahoma" pitchFamily="34" charset="0"/>
                <a:cs typeface="Tahoma" pitchFamily="34" charset="0"/>
              </a:rPr>
              <a:t>Dis</a:t>
            </a:r>
            <a:r>
              <a:rPr lang="en-GB" sz="3200" b="1" dirty="0" smtClean="0">
                <a:latin typeface="Tahoma" pitchFamily="34" charset="0"/>
                <a:cs typeface="Tahoma" pitchFamily="34" charset="0"/>
              </a:rPr>
              <a:t>-integration of the supply chain</a:t>
            </a:r>
            <a:endParaRPr lang="en-US" sz="3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1844824"/>
            <a:ext cx="8886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08920"/>
            <a:ext cx="8667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01008"/>
            <a:ext cx="61055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7668344" y="3881611"/>
          <a:ext cx="11128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Visio" r:id="rId6" imgW="1112723" imgH="771372" progId="Visio.Drawing.11">
                  <p:link updateAutomatic="1"/>
                </p:oleObj>
              </mc:Choice>
              <mc:Fallback>
                <p:oleObj name="Visio" r:id="rId6" imgW="1112723" imgH="771372" progId="Visio.Drawing.11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3881611"/>
                        <a:ext cx="1112837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41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3501008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2400" y="3501008"/>
            <a:ext cx="107113" cy="42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4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3501008"/>
            <a:ext cx="86010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691680" y="38610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Outsourcing begins in earnest…..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2585</TotalTime>
  <Words>1798</Words>
  <Application>Microsoft Office PowerPoint</Application>
  <PresentationFormat>On-screen Show (4:3)</PresentationFormat>
  <Paragraphs>284</Paragraphs>
  <Slides>34</Slides>
  <Notes>23</Notes>
  <HiddenSlides>0</HiddenSlides>
  <MMClips>0</MMClips>
  <ScaleCrop>false</ScaleCrop>
  <HeadingPairs>
    <vt:vector size="10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Constantia</vt:lpstr>
      <vt:lpstr>Tahoma</vt:lpstr>
      <vt:lpstr>Wingdings</vt:lpstr>
      <vt:lpstr>Wingdings 2</vt:lpstr>
      <vt:lpstr>Flow</vt:lpstr>
      <vt:lpstr>C:\Documents and Settings\Hedley Rees\Desktop\Georgia_figures.vsd\Drawing\~Page-9\Rectangle.23</vt:lpstr>
      <vt:lpstr>C:\Documents and Settings\Hedley Rees\Desktop\Georgia_figures.vsd\Drawing\~Page-8\Line connector</vt:lpstr>
      <vt:lpstr>Visio</vt:lpstr>
      <vt:lpstr>Implementing QbD like other industries – Successfully!</vt:lpstr>
      <vt:lpstr>AGENDA</vt:lpstr>
      <vt:lpstr>The world of Pharma has changed!</vt:lpstr>
      <vt:lpstr>The world has changed</vt:lpstr>
      <vt:lpstr>Question?</vt:lpstr>
      <vt:lpstr>Where are we now?</vt:lpstr>
      <vt:lpstr>Pharma as it was, and now is…</vt:lpstr>
      <vt:lpstr>The vicious circle of outsourcing</vt:lpstr>
      <vt:lpstr>Dis-integration of the supply chain</vt:lpstr>
      <vt:lpstr>What my ‘Friends’ think</vt:lpstr>
      <vt:lpstr>What my ‘Friends’ think (cont’d)</vt:lpstr>
      <vt:lpstr>Complexity abounds…</vt:lpstr>
      <vt:lpstr>Information, information, information….</vt:lpstr>
      <vt:lpstr>The patent ‘starting pistol’</vt:lpstr>
      <vt:lpstr>The find it, file it, flog it approach….</vt:lpstr>
      <vt:lpstr>Enter the patent fairy…</vt:lpstr>
      <vt:lpstr>Making enough for pre-clinical</vt:lpstr>
      <vt:lpstr>Where are we now?</vt:lpstr>
      <vt:lpstr>Modernization – the route to salvation?</vt:lpstr>
      <vt:lpstr>The 21st Century Initiative</vt:lpstr>
      <vt:lpstr>Quality by Design (ICH Q8) and PAT</vt:lpstr>
      <vt:lpstr>History of industrial improvement</vt:lpstr>
      <vt:lpstr>Lean background</vt:lpstr>
      <vt:lpstr>Five Principles of Lean</vt:lpstr>
      <vt:lpstr>Process Village v Value Stream</vt:lpstr>
      <vt:lpstr>Traditional functional layout– solid dose</vt:lpstr>
      <vt:lpstr>Value stream alignment – solid dose</vt:lpstr>
      <vt:lpstr>What COULD the future hold?</vt:lpstr>
      <vt:lpstr>Overview of a development process</vt:lpstr>
      <vt:lpstr>Principles of Prototyping</vt:lpstr>
      <vt:lpstr>Principles of Commercial Supply</vt:lpstr>
      <vt:lpstr>Some radical concluding thoughts</vt:lpstr>
      <vt:lpstr>More radical concluding thoughts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Hedley Rees</dc:creator>
  <cp:lastModifiedBy>Rose Burridge</cp:lastModifiedBy>
  <cp:revision>245</cp:revision>
  <dcterms:created xsi:type="dcterms:W3CDTF">2008-11-13T12:46:56Z</dcterms:created>
  <dcterms:modified xsi:type="dcterms:W3CDTF">2013-09-11T15:43:07Z</dcterms:modified>
</cp:coreProperties>
</file>